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7" r:id="rId3"/>
    <p:sldId id="282" r:id="rId4"/>
    <p:sldId id="258" r:id="rId5"/>
    <p:sldId id="279" r:id="rId6"/>
    <p:sldId id="278" r:id="rId7"/>
    <p:sldId id="280" r:id="rId8"/>
    <p:sldId id="281" r:id="rId9"/>
    <p:sldId id="283" r:id="rId10"/>
    <p:sldId id="285" r:id="rId11"/>
    <p:sldId id="284" r:id="rId12"/>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7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2" d="100"/>
          <a:sy n="82" d="100"/>
        </p:scale>
        <p:origin x="954"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lv-LV" dirty="0"/>
          </a:p>
        </p:txBody>
      </p:sp>
      <p:sp>
        <p:nvSpPr>
          <p:cNvPr id="3" name="Datuma vietturis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36B2BC0D-DF56-46C1-86DC-17654F6F0313}" type="datetimeFigureOut">
              <a:rPr lang="lv-LV" smtClean="0"/>
              <a:t>07.11.2025</a:t>
            </a:fld>
            <a:endParaRPr lang="lv-LV" dirty="0"/>
          </a:p>
        </p:txBody>
      </p:sp>
      <p:sp>
        <p:nvSpPr>
          <p:cNvPr id="4" name="Slaida attēla vietturis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lv-LV" dirty="0"/>
          </a:p>
        </p:txBody>
      </p:sp>
      <p:sp>
        <p:nvSpPr>
          <p:cNvPr id="5" name="Piezīmju vietturis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lv-LV" dirty="0"/>
          </a:p>
        </p:txBody>
      </p:sp>
      <p:sp>
        <p:nvSpPr>
          <p:cNvPr id="7" name="Slaida numura vietturis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C2563521-A048-448F-8BB8-650C1F843B28}" type="slidenum">
              <a:rPr lang="lv-LV" smtClean="0"/>
              <a:t>‹#›</a:t>
            </a:fld>
            <a:endParaRPr lang="lv-LV" dirty="0"/>
          </a:p>
        </p:txBody>
      </p:sp>
    </p:spTree>
    <p:extLst>
      <p:ext uri="{BB962C8B-B14F-4D97-AF65-F5344CB8AC3E}">
        <p14:creationId xmlns:p14="http://schemas.microsoft.com/office/powerpoint/2010/main" val="329871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txBody>
          <a:bodyPr/>
          <a:lstStyle/>
          <a:p>
            <a:endParaRPr lang="lv-LV" dirty="0"/>
          </a:p>
        </p:txBody>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C2563521-A048-448F-8BB8-650C1F843B28}" type="slidenum">
              <a:rPr lang="lv-LV" smtClean="0"/>
              <a:t>1</a:t>
            </a:fld>
            <a:endParaRPr lang="lv-LV" dirty="0"/>
          </a:p>
        </p:txBody>
      </p:sp>
    </p:spTree>
    <p:extLst>
      <p:ext uri="{BB962C8B-B14F-4D97-AF65-F5344CB8AC3E}">
        <p14:creationId xmlns:p14="http://schemas.microsoft.com/office/powerpoint/2010/main" val="3986573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ullapa">
    <p:spTree>
      <p:nvGrpSpPr>
        <p:cNvPr id="1" name=""/>
        <p:cNvGrpSpPr/>
        <p:nvPr/>
      </p:nvGrpSpPr>
      <p:grpSpPr>
        <a:xfrm>
          <a:off x="0" y="0"/>
          <a:ext cx="0" cy="0"/>
          <a:chOff x="0" y="0"/>
          <a:chExt cx="0" cy="0"/>
        </a:xfrm>
      </p:grpSpPr>
      <p:pic>
        <p:nvPicPr>
          <p:cNvPr id="2" name="Picture 7" descr="A long pier with a lighthouse on it&#10;&#10;AI-generated content may be incorrect.">
            <a:extLst>
              <a:ext uri="{FF2B5EF4-FFF2-40B4-BE49-F238E27FC236}">
                <a16:creationId xmlns:a16="http://schemas.microsoft.com/office/drawing/2014/main" id="{1BAC2ADE-2023-22B0-CF04-0AFE72900E03}"/>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Tree>
    <p:extLst>
      <p:ext uri="{BB962C8B-B14F-4D97-AF65-F5344CB8AC3E}">
        <p14:creationId xmlns:p14="http://schemas.microsoft.com/office/powerpoint/2010/main" val="19134117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Gars_virsraksts">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66EF820-CCD9-DE14-9B40-9114FB8CC43E}"/>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Title 1">
            <a:extLst>
              <a:ext uri="{FF2B5EF4-FFF2-40B4-BE49-F238E27FC236}">
                <a16:creationId xmlns:a16="http://schemas.microsoft.com/office/drawing/2014/main" id="{002377F6-108E-F7B1-2D12-0C8F17161869}"/>
              </a:ext>
            </a:extLst>
          </p:cNvPr>
          <p:cNvSpPr txBox="1">
            <a:spLocks noGrp="1"/>
          </p:cNvSpPr>
          <p:nvPr>
            <p:ph type="title"/>
          </p:nvPr>
        </p:nvSpPr>
        <p:spPr>
          <a:xfrm>
            <a:off x="838203" y="18251"/>
            <a:ext cx="10515600" cy="1325559"/>
          </a:xfrm>
        </p:spPr>
        <p:txBody>
          <a:bodyPr/>
          <a:lstStyle>
            <a:lvl1pPr>
              <a:defRPr sz="5400" b="1">
                <a:ln w="12700">
                  <a:solidFill>
                    <a:srgbClr val="A77D18"/>
                  </a:solidFill>
                </a:ln>
                <a:solidFill>
                  <a:srgbClr val="FFFFFF"/>
                </a:solidFill>
              </a:defRPr>
            </a:lvl1pPr>
          </a:lstStyle>
          <a:p>
            <a:pPr lvl="0"/>
            <a:r>
              <a:rPr lang="en-GB" dirty="0"/>
              <a:t>Click to edit Master title style</a:t>
            </a:r>
          </a:p>
        </p:txBody>
      </p:sp>
    </p:spTree>
    <p:extLst>
      <p:ext uri="{BB962C8B-B14F-4D97-AF65-F5344CB8AC3E}">
        <p14:creationId xmlns:p14="http://schemas.microsoft.com/office/powerpoint/2010/main" val="129185488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ss_virsraksts">
    <p:spTree>
      <p:nvGrpSpPr>
        <p:cNvPr id="1" name=""/>
        <p:cNvGrpSpPr/>
        <p:nvPr/>
      </p:nvGrpSpPr>
      <p:grpSpPr>
        <a:xfrm>
          <a:off x="0" y="0"/>
          <a:ext cx="0" cy="0"/>
          <a:chOff x="0" y="0"/>
          <a:chExt cx="0" cy="0"/>
        </a:xfrm>
      </p:grpSpPr>
      <p:pic>
        <p:nvPicPr>
          <p:cNvPr id="2" name="Picture 5" descr="A blue and yellow squares&#10;&#10;AI-generated content may be incorrect.">
            <a:extLst>
              <a:ext uri="{FF2B5EF4-FFF2-40B4-BE49-F238E27FC236}">
                <a16:creationId xmlns:a16="http://schemas.microsoft.com/office/drawing/2014/main" id="{D9CFF79B-533E-5788-ED8B-2E333D2B603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4" name="Picture 8" descr="A yellow and blue logo&#10;&#10;AI-generated content may be incorrect.">
            <a:extLst>
              <a:ext uri="{FF2B5EF4-FFF2-40B4-BE49-F238E27FC236}">
                <a16:creationId xmlns:a16="http://schemas.microsoft.com/office/drawing/2014/main" id="{9394514F-D08D-2923-E95B-78BFF25DF603}"/>
              </a:ext>
            </a:extLst>
          </p:cNvPr>
          <p:cNvPicPr>
            <a:picLocks noChangeAspect="1"/>
          </p:cNvPicPr>
          <p:nvPr/>
        </p:nvPicPr>
        <p:blipFill>
          <a:blip r:embed="rId3"/>
          <a:stretch>
            <a:fillRect/>
          </a:stretch>
        </p:blipFill>
        <p:spPr>
          <a:xfrm>
            <a:off x="10024731" y="228600"/>
            <a:ext cx="1810640" cy="1104156"/>
          </a:xfrm>
          <a:prstGeom prst="rect">
            <a:avLst/>
          </a:prstGeom>
          <a:noFill/>
          <a:ln cap="flat">
            <a:noFill/>
          </a:ln>
        </p:spPr>
      </p:pic>
      <p:sp>
        <p:nvSpPr>
          <p:cNvPr id="5" name="Content Placeholder 2">
            <a:extLst>
              <a:ext uri="{FF2B5EF4-FFF2-40B4-BE49-F238E27FC236}">
                <a16:creationId xmlns:a16="http://schemas.microsoft.com/office/drawing/2014/main" id="{AE06E5AC-D9C7-E433-3443-5626E396208D}"/>
              </a:ext>
            </a:extLst>
          </p:cNvPr>
          <p:cNvSpPr txBox="1">
            <a:spLocks noGrp="1"/>
          </p:cNvSpPr>
          <p:nvPr>
            <p:ph idx="4294967295"/>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5">
            <a:extLst>
              <a:ext uri="{FF2B5EF4-FFF2-40B4-BE49-F238E27FC236}">
                <a16:creationId xmlns:a16="http://schemas.microsoft.com/office/drawing/2014/main" id="{4C28C704-D242-7FCD-5B15-F462A10DF604}"/>
              </a:ext>
            </a:extLst>
          </p:cNvPr>
          <p:cNvSpPr txBox="1"/>
          <p:nvPr userDrawn="1"/>
        </p:nvSpPr>
        <p:spPr>
          <a:xfrm>
            <a:off x="11562972" y="6356351"/>
            <a:ext cx="496043" cy="365129"/>
          </a:xfrm>
          <a:prstGeom prst="rect">
            <a:avLst/>
          </a:prstGeom>
          <a:noFill/>
          <a:ln w="3175"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A0429-E0CB-465E-8573-A333A1A2B903}" type="slidenum">
              <a:rPr b="1">
                <a:ln w="6350">
                  <a:solidFill>
                    <a:srgbClr val="A77D18"/>
                  </a:solidFill>
                </a:ln>
                <a:solidFill>
                  <a:schemeClr val="bg1"/>
                </a:solidFill>
              </a:rPr>
              <a:t>‹#›</a:t>
            </a:fld>
            <a:endParaRPr lang="en-GB" sz="1800" b="1" i="0" u="none" strike="noStrike" kern="1200" cap="none" spc="0" baseline="0" dirty="0">
              <a:ln w="6350">
                <a:solidFill>
                  <a:srgbClr val="A77D18"/>
                </a:solidFill>
              </a:ln>
              <a:solidFill>
                <a:schemeClr val="bg1"/>
              </a:solidFill>
              <a:effectLst>
                <a:outerShdw dist="19048" dir="2700000">
                  <a:srgbClr val="000000"/>
                </a:outerShdw>
              </a:effectLst>
              <a:uFillTx/>
              <a:latin typeface="Aptos"/>
            </a:endParaRPr>
          </a:p>
        </p:txBody>
      </p:sp>
      <p:sp>
        <p:nvSpPr>
          <p:cNvPr id="8" name="Title 1">
            <a:extLst>
              <a:ext uri="{FF2B5EF4-FFF2-40B4-BE49-F238E27FC236}">
                <a16:creationId xmlns:a16="http://schemas.microsoft.com/office/drawing/2014/main" id="{61DCE754-DBB2-85EB-5E05-5D4204B9AE90}"/>
              </a:ext>
            </a:extLst>
          </p:cNvPr>
          <p:cNvSpPr txBox="1">
            <a:spLocks noGrp="1"/>
          </p:cNvSpPr>
          <p:nvPr>
            <p:ph type="title"/>
          </p:nvPr>
        </p:nvSpPr>
        <p:spPr>
          <a:xfrm>
            <a:off x="838203" y="18251"/>
            <a:ext cx="10515600" cy="1325559"/>
          </a:xfrm>
        </p:spPr>
        <p:txBody>
          <a:bodyPr/>
          <a:lstStyle>
            <a:lvl1pPr>
              <a:defRPr sz="5400" b="1">
                <a:ln w="12700">
                  <a:solidFill>
                    <a:srgbClr val="A77D18"/>
                  </a:solidFill>
                </a:ln>
                <a:solidFill>
                  <a:srgbClr val="FFFFFF"/>
                </a:solidFill>
              </a:defRPr>
            </a:lvl1pPr>
          </a:lstStyle>
          <a:p>
            <a:pPr lvl="0"/>
            <a:r>
              <a:rPr lang="en-GB" dirty="0"/>
              <a:t>Click to edit Master title style</a:t>
            </a:r>
          </a:p>
        </p:txBody>
      </p:sp>
    </p:spTree>
    <p:extLst>
      <p:ext uri="{BB962C8B-B14F-4D97-AF65-F5344CB8AC3E}">
        <p14:creationId xmlns:p14="http://schemas.microsoft.com/office/powerpoint/2010/main" val="24273919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ez virsraksta">
    <p:spTree>
      <p:nvGrpSpPr>
        <p:cNvPr id="1" name=""/>
        <p:cNvGrpSpPr/>
        <p:nvPr/>
      </p:nvGrpSpPr>
      <p:grpSpPr>
        <a:xfrm>
          <a:off x="0" y="0"/>
          <a:ext cx="0" cy="0"/>
          <a:chOff x="0" y="0"/>
          <a:chExt cx="0" cy="0"/>
        </a:xfrm>
      </p:grpSpPr>
      <p:pic>
        <p:nvPicPr>
          <p:cNvPr id="2" name="Picture 9" descr="A white rectangle with a white background&#10;&#10;AI-generated content may be incorrect.">
            <a:extLst>
              <a:ext uri="{FF2B5EF4-FFF2-40B4-BE49-F238E27FC236}">
                <a16:creationId xmlns:a16="http://schemas.microsoft.com/office/drawing/2014/main" id="{EB68DA2B-2ABA-18F7-A9BE-6EF83A6943E3}"/>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4" name="Picture 7" descr="A yellow and blue logo&#10;&#10;AI-generated content may be incorrect.">
            <a:extLst>
              <a:ext uri="{FF2B5EF4-FFF2-40B4-BE49-F238E27FC236}">
                <a16:creationId xmlns:a16="http://schemas.microsoft.com/office/drawing/2014/main" id="{5FEAE8F4-6EA0-4B21-869A-40E039C847A0}"/>
              </a:ext>
            </a:extLst>
          </p:cNvPr>
          <p:cNvPicPr>
            <a:picLocks noChangeAspect="1"/>
          </p:cNvPicPr>
          <p:nvPr/>
        </p:nvPicPr>
        <p:blipFill>
          <a:blip r:embed="rId3"/>
          <a:stretch>
            <a:fillRect/>
          </a:stretch>
        </p:blipFill>
        <p:spPr>
          <a:xfrm>
            <a:off x="10024731" y="228600"/>
            <a:ext cx="1810640" cy="1104156"/>
          </a:xfrm>
          <a:prstGeom prst="rect">
            <a:avLst/>
          </a:prstGeom>
          <a:noFill/>
          <a:ln cap="flat">
            <a:noFill/>
          </a:ln>
        </p:spPr>
      </p:pic>
      <p:sp>
        <p:nvSpPr>
          <p:cNvPr id="5" name="Content Placeholder 2">
            <a:extLst>
              <a:ext uri="{FF2B5EF4-FFF2-40B4-BE49-F238E27FC236}">
                <a16:creationId xmlns:a16="http://schemas.microsoft.com/office/drawing/2014/main" id="{106B877F-A0F3-E88D-65B3-D9C35289EA1D}"/>
              </a:ext>
            </a:extLst>
          </p:cNvPr>
          <p:cNvSpPr txBox="1">
            <a:spLocks noGrp="1"/>
          </p:cNvSpPr>
          <p:nvPr>
            <p:ph idx="4294967295"/>
          </p:nvPr>
        </p:nvSpPr>
        <p:spPr>
          <a:xfrm>
            <a:off x="838203" y="466161"/>
            <a:ext cx="10515600" cy="571079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E071E2BC-38CC-7B64-715F-DE2BFB9C5AF1}"/>
              </a:ext>
            </a:extLst>
          </p:cNvPr>
          <p:cNvSpPr txBox="1"/>
          <p:nvPr userDrawn="1"/>
        </p:nvSpPr>
        <p:spPr>
          <a:xfrm>
            <a:off x="11562972" y="6356351"/>
            <a:ext cx="496043" cy="365129"/>
          </a:xfrm>
          <a:prstGeom prst="rect">
            <a:avLst/>
          </a:prstGeom>
          <a:noFill/>
          <a:ln w="3175"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A0429-E0CB-465E-8573-A333A1A2B903}" type="slidenum">
              <a:rPr b="1">
                <a:ln w="6350">
                  <a:solidFill>
                    <a:srgbClr val="A77D18"/>
                  </a:solidFill>
                </a:ln>
                <a:solidFill>
                  <a:schemeClr val="bg1"/>
                </a:solidFill>
              </a:rPr>
              <a:t>‹#›</a:t>
            </a:fld>
            <a:endParaRPr lang="en-GB" sz="1800" b="1" i="0" u="none" strike="noStrike" kern="1200" cap="none" spc="0" baseline="0" dirty="0">
              <a:ln w="6350">
                <a:solidFill>
                  <a:srgbClr val="A77D18"/>
                </a:solidFill>
              </a:ln>
              <a:solidFill>
                <a:schemeClr val="bg1"/>
              </a:solidFill>
              <a:effectLst>
                <a:outerShdw dist="19048" dir="2700000">
                  <a:srgbClr val="000000"/>
                </a:outerShdw>
              </a:effectLst>
              <a:uFillTx/>
              <a:latin typeface="Aptos"/>
            </a:endParaRPr>
          </a:p>
        </p:txBody>
      </p:sp>
    </p:spTree>
    <p:extLst>
      <p:ext uri="{BB962C8B-B14F-4D97-AF65-F5344CB8AC3E}">
        <p14:creationId xmlns:p14="http://schemas.microsoft.com/office/powerpoint/2010/main" val="254694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igu_slai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9B8A6-3AC4-7730-A8B3-08BEF7537A0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5E68FC4-7CE4-1947-D796-84A900A009D1}"/>
              </a:ext>
            </a:extLst>
          </p:cNvPr>
          <p:cNvSpPr>
            <a:spLocks noGrp="1"/>
          </p:cNvSpPr>
          <p:nvPr>
            <p:ph type="dt" sz="half" idx="10"/>
          </p:nvPr>
        </p:nvSpPr>
        <p:spPr/>
        <p:txBody>
          <a:bodyPr/>
          <a:lstStyle/>
          <a:p>
            <a:pPr lvl="0"/>
            <a:fld id="{6340A8B2-E746-46E7-99AD-2F1606D3BE10}" type="datetime1">
              <a:rPr lang="en-GB" smtClean="0"/>
              <a:pPr lvl="0"/>
              <a:t>07/11/2025</a:t>
            </a:fld>
            <a:endParaRPr lang="en-GB" dirty="0"/>
          </a:p>
        </p:txBody>
      </p:sp>
      <p:sp>
        <p:nvSpPr>
          <p:cNvPr id="4" name="Footer Placeholder 3">
            <a:extLst>
              <a:ext uri="{FF2B5EF4-FFF2-40B4-BE49-F238E27FC236}">
                <a16:creationId xmlns:a16="http://schemas.microsoft.com/office/drawing/2014/main" id="{03C211B1-3E82-4DDC-3624-33A82E5AC9E7}"/>
              </a:ext>
            </a:extLst>
          </p:cNvPr>
          <p:cNvSpPr>
            <a:spLocks noGrp="1"/>
          </p:cNvSpPr>
          <p:nvPr>
            <p:ph type="ftr" sz="quarter" idx="11"/>
          </p:nvPr>
        </p:nvSpPr>
        <p:spPr/>
        <p:txBody>
          <a:bodyPr/>
          <a:lstStyle/>
          <a:p>
            <a:pPr lvl="0"/>
            <a:endParaRPr lang="en-GB" dirty="0"/>
          </a:p>
        </p:txBody>
      </p:sp>
      <p:sp>
        <p:nvSpPr>
          <p:cNvPr id="5" name="Slide Number Placeholder 4">
            <a:extLst>
              <a:ext uri="{FF2B5EF4-FFF2-40B4-BE49-F238E27FC236}">
                <a16:creationId xmlns:a16="http://schemas.microsoft.com/office/drawing/2014/main" id="{5A6729CD-7A8D-7FA3-AC38-F6384FCECC4D}"/>
              </a:ext>
            </a:extLst>
          </p:cNvPr>
          <p:cNvSpPr>
            <a:spLocks noGrp="1"/>
          </p:cNvSpPr>
          <p:nvPr>
            <p:ph type="sldNum" sz="quarter" idx="12"/>
          </p:nvPr>
        </p:nvSpPr>
        <p:spPr/>
        <p:txBody>
          <a:bodyPr/>
          <a:lstStyle/>
          <a:p>
            <a:pPr lvl="0"/>
            <a:fld id="{4341A78E-BBB4-4BA0-AFAC-731119FADCFA}" type="slidenum">
              <a:rPr lang="en-GB" smtClean="0"/>
              <a:t>‹#›</a:t>
            </a:fld>
            <a:endParaRPr lang="en-GB" dirty="0"/>
          </a:p>
        </p:txBody>
      </p:sp>
      <p:pic>
        <p:nvPicPr>
          <p:cNvPr id="7" name="Picture 6">
            <a:extLst>
              <a:ext uri="{FF2B5EF4-FFF2-40B4-BE49-F238E27FC236}">
                <a16:creationId xmlns:a16="http://schemas.microsoft.com/office/drawing/2014/main" id="{C56955A5-54D5-E2C9-EE20-8AE0B74883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8" cy="6857999"/>
          </a:xfrm>
          <a:prstGeom prst="rect">
            <a:avLst/>
          </a:prstGeom>
        </p:spPr>
      </p:pic>
    </p:spTree>
    <p:extLst>
      <p:ext uri="{BB962C8B-B14F-4D97-AF65-F5344CB8AC3E}">
        <p14:creationId xmlns:p14="http://schemas.microsoft.com/office/powerpoint/2010/main" val="224007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FDB9B-230B-353A-5898-0F3E3FB2A7AE}"/>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p>
        </p:txBody>
      </p:sp>
      <p:sp>
        <p:nvSpPr>
          <p:cNvPr id="3" name="Text Placeholder 2">
            <a:extLst>
              <a:ext uri="{FF2B5EF4-FFF2-40B4-BE49-F238E27FC236}">
                <a16:creationId xmlns:a16="http://schemas.microsoft.com/office/drawing/2014/main" id="{56FF6AF2-EDB0-CD9B-F68D-5F076208008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1353409-D943-7296-4F3D-ECC511B93F73}"/>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6340A8B2-E746-46E7-99AD-2F1606D3BE10}" type="datetime1">
              <a:rPr lang="en-GB"/>
              <a:pPr lvl="0"/>
              <a:t>07/11/2025</a:t>
            </a:fld>
            <a:endParaRPr lang="en-GB" dirty="0"/>
          </a:p>
        </p:txBody>
      </p:sp>
      <p:sp>
        <p:nvSpPr>
          <p:cNvPr id="5" name="Footer Placeholder 4">
            <a:extLst>
              <a:ext uri="{FF2B5EF4-FFF2-40B4-BE49-F238E27FC236}">
                <a16:creationId xmlns:a16="http://schemas.microsoft.com/office/drawing/2014/main" id="{7BEDBD11-2044-01FD-1580-50C6C9CB0877}"/>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endParaRPr lang="en-GB" dirty="0"/>
          </a:p>
        </p:txBody>
      </p:sp>
      <p:sp>
        <p:nvSpPr>
          <p:cNvPr id="6" name="Slide Number Placeholder 5">
            <a:extLst>
              <a:ext uri="{FF2B5EF4-FFF2-40B4-BE49-F238E27FC236}">
                <a16:creationId xmlns:a16="http://schemas.microsoft.com/office/drawing/2014/main" id="{4C7EEA0D-BBE2-A667-2634-548830652460}"/>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4341A78E-BBB4-4BA0-AFAC-731119FADCFA}" type="slidenum">
              <a:t>‹#›</a:t>
            </a:fld>
            <a:endParaRPr lang="en-GB" dirty="0"/>
          </a:p>
        </p:txBody>
      </p:sp>
      <p:pic>
        <p:nvPicPr>
          <p:cNvPr id="7" name="Picture 9" descr="A blue and yellow squares">
            <a:extLst>
              <a:ext uri="{FF2B5EF4-FFF2-40B4-BE49-F238E27FC236}">
                <a16:creationId xmlns:a16="http://schemas.microsoft.com/office/drawing/2014/main" id="{0FB6C138-CE0F-4854-411E-0AA9B7786C48}"/>
              </a:ext>
            </a:extLst>
          </p:cNvPr>
          <p:cNvPicPr>
            <a:picLocks noChangeAspect="1"/>
          </p:cNvPicPr>
          <p:nvPr/>
        </p:nvPicPr>
        <p:blipFill>
          <a:blip r:embed="rId7"/>
          <a:stretch>
            <a:fillRect/>
          </a:stretch>
        </p:blipFill>
        <p:spPr>
          <a:xfrm>
            <a:off x="0" y="0"/>
            <a:ext cx="12191996" cy="6858000"/>
          </a:xfrm>
          <a:prstGeom prst="rect">
            <a:avLst/>
          </a:prstGeom>
          <a:noFill/>
          <a:ln cap="flat">
            <a:noFill/>
          </a:ln>
        </p:spPr>
      </p:pic>
      <p:pic>
        <p:nvPicPr>
          <p:cNvPr id="9" name="Picture 12" descr="A yellow and blue logo&#10;&#10;AI-generated content may be incorrect.">
            <a:extLst>
              <a:ext uri="{FF2B5EF4-FFF2-40B4-BE49-F238E27FC236}">
                <a16:creationId xmlns:a16="http://schemas.microsoft.com/office/drawing/2014/main" id="{86694F83-E6AF-41C9-08DB-32D4B4CBE700}"/>
              </a:ext>
            </a:extLst>
          </p:cNvPr>
          <p:cNvPicPr>
            <a:picLocks noChangeAspect="1"/>
          </p:cNvPicPr>
          <p:nvPr/>
        </p:nvPicPr>
        <p:blipFill>
          <a:blip r:embed="rId8"/>
          <a:stretch>
            <a:fillRect/>
          </a:stretch>
        </p:blipFill>
        <p:spPr>
          <a:xfrm>
            <a:off x="10024731" y="228600"/>
            <a:ext cx="1810640" cy="1104156"/>
          </a:xfrm>
          <a:prstGeom prst="rect">
            <a:avLst/>
          </a:prstGeom>
          <a:noFill/>
          <a:ln cap="flat">
            <a:noFill/>
          </a:ln>
        </p:spPr>
      </p:pic>
      <p:sp>
        <p:nvSpPr>
          <p:cNvPr id="10" name="Slide Number Placeholder 5">
            <a:extLst>
              <a:ext uri="{FF2B5EF4-FFF2-40B4-BE49-F238E27FC236}">
                <a16:creationId xmlns:a16="http://schemas.microsoft.com/office/drawing/2014/main" id="{F2FFB2B1-3549-D0DD-238F-3FAF821A127E}"/>
              </a:ext>
            </a:extLst>
          </p:cNvPr>
          <p:cNvSpPr txBox="1"/>
          <p:nvPr userDrawn="1"/>
        </p:nvSpPr>
        <p:spPr>
          <a:xfrm>
            <a:off x="11562972" y="6356351"/>
            <a:ext cx="496043" cy="365129"/>
          </a:xfrm>
          <a:prstGeom prst="rect">
            <a:avLst/>
          </a:prstGeom>
          <a:noFill/>
          <a:ln w="3175"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A0429-E0CB-465E-8573-A333A1A2B903}" type="slidenum">
              <a:rPr b="1">
                <a:ln w="6350">
                  <a:solidFill>
                    <a:srgbClr val="A77D18"/>
                  </a:solidFill>
                </a:ln>
                <a:solidFill>
                  <a:schemeClr val="bg1"/>
                </a:solidFill>
              </a:rPr>
              <a:t>‹#›</a:t>
            </a:fld>
            <a:endParaRPr lang="en-GB" sz="1800" b="1" i="0" u="none" strike="noStrike" kern="1200" cap="none" spc="0" baseline="0" dirty="0">
              <a:ln w="6350">
                <a:solidFill>
                  <a:srgbClr val="A77D18"/>
                </a:solidFill>
              </a:ln>
              <a:solidFill>
                <a:schemeClr val="bg1"/>
              </a:solidFill>
              <a:effectLst>
                <a:outerShdw dist="19048" dir="2700000">
                  <a:srgbClr val="000000"/>
                </a:outerShdw>
              </a:effectLst>
              <a:uFillTx/>
              <a:latin typeface="Apto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www.geolatvija.lv/" TargetMode="External"/><Relationship Id="rId2" Type="http://schemas.openxmlformats.org/officeDocument/2006/relationships/hyperlink" Target="http://www.ventspils.lv/"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 name="Picture 4" descr="A black background with white text&#10;&#10;AI-generated content may be incorrect.">
            <a:extLst>
              <a:ext uri="{FF2B5EF4-FFF2-40B4-BE49-F238E27FC236}">
                <a16:creationId xmlns:a16="http://schemas.microsoft.com/office/drawing/2014/main" id="{EB47A417-7B85-4111-9B51-C2DE9F2A4127}"/>
              </a:ext>
            </a:extLst>
          </p:cNvPr>
          <p:cNvPicPr>
            <a:picLocks noChangeAspect="1"/>
          </p:cNvPicPr>
          <p:nvPr/>
        </p:nvPicPr>
        <p:blipFill>
          <a:blip r:embed="rId3"/>
          <a:stretch>
            <a:fillRect/>
          </a:stretch>
        </p:blipFill>
        <p:spPr>
          <a:xfrm>
            <a:off x="294381" y="301495"/>
            <a:ext cx="3008028" cy="1463798"/>
          </a:xfrm>
          <a:prstGeom prst="rect">
            <a:avLst/>
          </a:prstGeom>
          <a:noFill/>
          <a:ln cap="flat">
            <a:noFill/>
          </a:ln>
        </p:spPr>
      </p:pic>
      <p:pic>
        <p:nvPicPr>
          <p:cNvPr id="3" name="Picture 6" descr="A yellow and blue logo&#10;&#10;AI-generated content may be incorrect.">
            <a:extLst>
              <a:ext uri="{FF2B5EF4-FFF2-40B4-BE49-F238E27FC236}">
                <a16:creationId xmlns:a16="http://schemas.microsoft.com/office/drawing/2014/main" id="{278C5E4B-DECF-6FBB-AC9F-E26419540EBC}"/>
              </a:ext>
            </a:extLst>
          </p:cNvPr>
          <p:cNvPicPr>
            <a:picLocks noChangeAspect="1"/>
          </p:cNvPicPr>
          <p:nvPr/>
        </p:nvPicPr>
        <p:blipFill>
          <a:blip r:embed="rId4"/>
          <a:stretch>
            <a:fillRect/>
          </a:stretch>
        </p:blipFill>
        <p:spPr>
          <a:xfrm>
            <a:off x="9604391" y="224530"/>
            <a:ext cx="2141332" cy="1305818"/>
          </a:xfrm>
          <a:prstGeom prst="rect">
            <a:avLst/>
          </a:prstGeom>
          <a:noFill/>
          <a:ln cap="flat">
            <a:noFill/>
          </a:ln>
        </p:spPr>
      </p:pic>
      <p:sp>
        <p:nvSpPr>
          <p:cNvPr id="4" name="Title 1">
            <a:extLst>
              <a:ext uri="{FF2B5EF4-FFF2-40B4-BE49-F238E27FC236}">
                <a16:creationId xmlns:a16="http://schemas.microsoft.com/office/drawing/2014/main" id="{D912FBFD-2696-715D-4327-616EBCB20A5A}"/>
              </a:ext>
            </a:extLst>
          </p:cNvPr>
          <p:cNvSpPr txBox="1"/>
          <p:nvPr/>
        </p:nvSpPr>
        <p:spPr>
          <a:xfrm>
            <a:off x="2797584" y="4440982"/>
            <a:ext cx="8716392" cy="1997918"/>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ts val="65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noProof="0" dirty="0">
              <a:ln w="19050">
                <a:solidFill>
                  <a:srgbClr val="A77D18"/>
                </a:solidFill>
              </a:ln>
              <a:solidFill>
                <a:srgbClr val="FFFFFF"/>
              </a:solidFill>
              <a:uFillTx/>
              <a:latin typeface="Aptos Display"/>
              <a:cs typeface="Arial" pitchFamily="34"/>
            </a:endParaRPr>
          </a:p>
        </p:txBody>
      </p:sp>
      <p:sp>
        <p:nvSpPr>
          <p:cNvPr id="5" name="Title 1">
            <a:extLst>
              <a:ext uri="{FF2B5EF4-FFF2-40B4-BE49-F238E27FC236}">
                <a16:creationId xmlns:a16="http://schemas.microsoft.com/office/drawing/2014/main" id="{B2DC0490-AE15-F5E2-F516-FEE6BD70A5C9}"/>
              </a:ext>
            </a:extLst>
          </p:cNvPr>
          <p:cNvSpPr txBox="1"/>
          <p:nvPr/>
        </p:nvSpPr>
        <p:spPr>
          <a:xfrm>
            <a:off x="524526" y="4920371"/>
            <a:ext cx="10150531" cy="1208955"/>
          </a:xfrm>
          <a:prstGeom prst="rect">
            <a:avLst/>
          </a:prstGeom>
          <a:noFill/>
          <a:ln cap="flat">
            <a:noFill/>
          </a:ln>
        </p:spPr>
        <p:txBody>
          <a:bodyPr vert="horz" wrap="square" lIns="91440" tIns="45720" rIns="91440" bIns="45720" anchor="b" anchorCtr="0" compatLnSpc="1">
            <a:noAutofit/>
          </a:bodyPr>
          <a:lstStyle/>
          <a:p>
            <a:pPr marL="0" marR="0" lvl="0" indent="0" defTabSz="914400" rtl="0" fontAlgn="auto" hangingPunct="1">
              <a:lnSpc>
                <a:spcPts val="6500"/>
              </a:lnSpc>
              <a:spcBef>
                <a:spcPts val="0"/>
              </a:spcBef>
              <a:spcAft>
                <a:spcPts val="0"/>
              </a:spcAft>
              <a:buNone/>
              <a:tabLst/>
              <a:defRPr sz="1800" b="0" i="0" u="none" strike="noStrike" kern="0" cap="none" spc="0" baseline="0">
                <a:solidFill>
                  <a:srgbClr val="000000"/>
                </a:solidFill>
                <a:uFillTx/>
              </a:defRPr>
            </a:pPr>
            <a:r>
              <a:rPr lang="lv-LV" sz="6000" b="1" i="0" u="none" strike="noStrike" kern="1200" cap="none" spc="0" baseline="0" noProof="0" dirty="0">
                <a:ln w="19050">
                  <a:solidFill>
                    <a:srgbClr val="A77D18"/>
                  </a:solidFill>
                </a:ln>
                <a:solidFill>
                  <a:srgbClr val="FFFFFF"/>
                </a:solidFill>
                <a:uFillTx/>
                <a:latin typeface="Aptos Display"/>
                <a:cs typeface="Arial" pitchFamily="34"/>
              </a:rPr>
              <a:t>Līdzdalības budžeta konkurss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19820-3D86-0CC7-F20E-E090762CB1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11B839-CCBC-F8D9-1FDE-DEF7CF08D990}"/>
              </a:ext>
            </a:extLst>
          </p:cNvPr>
          <p:cNvSpPr>
            <a:spLocks noGrp="1"/>
          </p:cNvSpPr>
          <p:nvPr>
            <p:ph type="title"/>
          </p:nvPr>
        </p:nvSpPr>
        <p:spPr>
          <a:xfrm>
            <a:off x="1" y="469"/>
            <a:ext cx="9120554" cy="1339444"/>
          </a:xfrm>
        </p:spPr>
        <p:txBody>
          <a:bodyPr>
            <a:normAutofit/>
          </a:bodyPr>
          <a:lstStyle/>
          <a:p>
            <a:r>
              <a:rPr lang="lv-LV" sz="4000" dirty="0">
                <a:ln>
                  <a:solidFill>
                    <a:srgbClr val="A77D18"/>
                  </a:solidFill>
                </a:ln>
              </a:rPr>
              <a:t>2025. gada konkursa rezultāti</a:t>
            </a:r>
            <a:endParaRPr lang="en-US" sz="4000" noProof="0" dirty="0"/>
          </a:p>
        </p:txBody>
      </p:sp>
      <p:sp>
        <p:nvSpPr>
          <p:cNvPr id="11" name="Content Placeholder 1">
            <a:extLst>
              <a:ext uri="{FF2B5EF4-FFF2-40B4-BE49-F238E27FC236}">
                <a16:creationId xmlns:a16="http://schemas.microsoft.com/office/drawing/2014/main" id="{28D185D7-62B4-2458-CA47-0871F96372D3}"/>
              </a:ext>
            </a:extLst>
          </p:cNvPr>
          <p:cNvSpPr>
            <a:spLocks noGrp="1"/>
          </p:cNvSpPr>
          <p:nvPr>
            <p:ph idx="4294967295"/>
          </p:nvPr>
        </p:nvSpPr>
        <p:spPr>
          <a:xfrm>
            <a:off x="914857" y="1612211"/>
            <a:ext cx="8298110" cy="2100017"/>
          </a:xfrm>
        </p:spPr>
        <p:txBody>
          <a:bodyPr>
            <a:normAutofit/>
          </a:bodyPr>
          <a:lstStyle/>
          <a:p>
            <a:pPr marL="0" indent="0">
              <a:spcAft>
                <a:spcPts val="1200"/>
              </a:spcAft>
              <a:buNone/>
            </a:pPr>
            <a:r>
              <a:rPr lang="lv-LV" sz="2200" dirty="0">
                <a:ln/>
              </a:rPr>
              <a:t>2025. gada konkursa ietvaros </a:t>
            </a:r>
            <a:r>
              <a:rPr lang="lv-LV" sz="2200" dirty="0"/>
              <a:t>tika saņemti 25 projektu pieteikumi</a:t>
            </a:r>
          </a:p>
          <a:p>
            <a:pPr marL="0" indent="0">
              <a:spcAft>
                <a:spcPts val="1200"/>
              </a:spcAft>
              <a:buNone/>
            </a:pPr>
            <a:r>
              <a:rPr lang="lv-LV" sz="2200" dirty="0">
                <a:ln/>
              </a:rPr>
              <a:t>Balsošanai tika nodoti 16 projekti</a:t>
            </a:r>
          </a:p>
          <a:p>
            <a:pPr marL="0" indent="0">
              <a:buNone/>
            </a:pPr>
            <a:r>
              <a:rPr lang="lv-LV" sz="2200" dirty="0"/>
              <a:t>Balstoties uz sabiedrības balsojumu, tiek īstenoti 5 projekti </a:t>
            </a:r>
          </a:p>
          <a:p>
            <a:pPr marL="0" indent="0">
              <a:buNone/>
            </a:pPr>
            <a:r>
              <a:rPr lang="lv-LV" sz="2200" dirty="0"/>
              <a:t>kuru kopējais finansējums ir 92 959 EUR </a:t>
            </a:r>
          </a:p>
          <a:p>
            <a:pPr marL="0" indent="0">
              <a:spcBef>
                <a:spcPts val="1200"/>
              </a:spcBef>
              <a:buNone/>
            </a:pPr>
            <a:endParaRPr lang="lv-LV" sz="2400" kern="100" noProof="0" dirty="0">
              <a:solidFill>
                <a:schemeClr val="tx1"/>
              </a:solidFill>
              <a:ea typeface="Aptos" panose="020B0004020202020204" pitchFamily="34" charset="0"/>
              <a:cs typeface="Times New Roman" panose="02020603050405020304" pitchFamily="18" charset="0"/>
            </a:endParaRPr>
          </a:p>
        </p:txBody>
      </p:sp>
      <p:pic>
        <p:nvPicPr>
          <p:cNvPr id="2" name="Picture 6" descr="A yellow triangle with black background&#10;&#10;AI-generated content may be incorrect.">
            <a:extLst>
              <a:ext uri="{FF2B5EF4-FFF2-40B4-BE49-F238E27FC236}">
                <a16:creationId xmlns:a16="http://schemas.microsoft.com/office/drawing/2014/main" id="{7E8760F0-01FD-40CC-0427-AE574952934D}"/>
              </a:ext>
            </a:extLst>
          </p:cNvPr>
          <p:cNvPicPr>
            <a:picLocks noChangeAspect="1"/>
          </p:cNvPicPr>
          <p:nvPr/>
        </p:nvPicPr>
        <p:blipFill>
          <a:blip r:embed="rId2"/>
          <a:stretch>
            <a:fillRect/>
          </a:stretch>
        </p:blipFill>
        <p:spPr>
          <a:xfrm>
            <a:off x="479502" y="1612211"/>
            <a:ext cx="435355" cy="435355"/>
          </a:xfrm>
          <a:prstGeom prst="rect">
            <a:avLst/>
          </a:prstGeom>
          <a:noFill/>
          <a:ln cap="flat">
            <a:noFill/>
          </a:ln>
        </p:spPr>
      </p:pic>
      <p:pic>
        <p:nvPicPr>
          <p:cNvPr id="4" name="Picture 6" descr="A yellow triangle with black background&#10;&#10;AI-generated content may be incorrect.">
            <a:extLst>
              <a:ext uri="{FF2B5EF4-FFF2-40B4-BE49-F238E27FC236}">
                <a16:creationId xmlns:a16="http://schemas.microsoft.com/office/drawing/2014/main" id="{AB15D58A-F257-BC4A-2B8A-2B0AC07546D1}"/>
              </a:ext>
            </a:extLst>
          </p:cNvPr>
          <p:cNvPicPr>
            <a:picLocks noChangeAspect="1"/>
          </p:cNvPicPr>
          <p:nvPr/>
        </p:nvPicPr>
        <p:blipFill>
          <a:blip r:embed="rId2"/>
          <a:stretch>
            <a:fillRect/>
          </a:stretch>
        </p:blipFill>
        <p:spPr>
          <a:xfrm>
            <a:off x="479502" y="2173399"/>
            <a:ext cx="435355" cy="435355"/>
          </a:xfrm>
          <a:prstGeom prst="rect">
            <a:avLst/>
          </a:prstGeom>
          <a:noFill/>
          <a:ln cap="flat">
            <a:noFill/>
          </a:ln>
        </p:spPr>
      </p:pic>
      <p:pic>
        <p:nvPicPr>
          <p:cNvPr id="5" name="Picture 6" descr="A yellow triangle with black background&#10;&#10;AI-generated content may be incorrect.">
            <a:extLst>
              <a:ext uri="{FF2B5EF4-FFF2-40B4-BE49-F238E27FC236}">
                <a16:creationId xmlns:a16="http://schemas.microsoft.com/office/drawing/2014/main" id="{82F03302-095A-036E-8E9A-0BC8398E9F7B}"/>
              </a:ext>
            </a:extLst>
          </p:cNvPr>
          <p:cNvPicPr>
            <a:picLocks noChangeAspect="1"/>
          </p:cNvPicPr>
          <p:nvPr/>
        </p:nvPicPr>
        <p:blipFill>
          <a:blip r:embed="rId2"/>
          <a:stretch>
            <a:fillRect/>
          </a:stretch>
        </p:blipFill>
        <p:spPr>
          <a:xfrm>
            <a:off x="479502" y="2853767"/>
            <a:ext cx="435355" cy="435355"/>
          </a:xfrm>
          <a:prstGeom prst="rect">
            <a:avLst/>
          </a:prstGeom>
          <a:noFill/>
          <a:ln cap="flat">
            <a:noFill/>
          </a:ln>
        </p:spPr>
      </p:pic>
      <p:pic>
        <p:nvPicPr>
          <p:cNvPr id="6" name="Attēls 5" descr="Attēls, kurā ir augs, multfilma, ekrānuzņēmums, spēļu laukums&#10;&#10;Mākslīgā intelekta ģenerēts saturs var būt nepareizs.">
            <a:extLst>
              <a:ext uri="{FF2B5EF4-FFF2-40B4-BE49-F238E27FC236}">
                <a16:creationId xmlns:a16="http://schemas.microsoft.com/office/drawing/2014/main" id="{707D5325-CECE-891E-5DDF-1E6E78021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967" y="226235"/>
            <a:ext cx="2979033" cy="2979033"/>
          </a:xfrm>
          <a:prstGeom prst="rect">
            <a:avLst/>
          </a:prstGeom>
        </p:spPr>
      </p:pic>
      <p:pic>
        <p:nvPicPr>
          <p:cNvPr id="7" name="Attēls 6" descr="Attēls, kurā ir teksts, ārpus telpām, apģērbs, apavi&#10;&#10;Mākslīgā intelekta ģenerēts saturs var būt nepareizs.">
            <a:extLst>
              <a:ext uri="{FF2B5EF4-FFF2-40B4-BE49-F238E27FC236}">
                <a16:creationId xmlns:a16="http://schemas.microsoft.com/office/drawing/2014/main" id="{CAABC8B9-56EF-70BF-CD7B-568876F31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86555"/>
            <a:ext cx="3071445" cy="3071445"/>
          </a:xfrm>
          <a:prstGeom prst="rect">
            <a:avLst/>
          </a:prstGeom>
        </p:spPr>
      </p:pic>
      <p:pic>
        <p:nvPicPr>
          <p:cNvPr id="8" name="Attēls 7" descr="Attēls, kurā ir ekrānuzņēmums, teksts, spēļu laukums, dizains&#10;&#10;Mākslīgā intelekta ģenerēts saturs var būt nepareizs.">
            <a:extLst>
              <a:ext uri="{FF2B5EF4-FFF2-40B4-BE49-F238E27FC236}">
                <a16:creationId xmlns:a16="http://schemas.microsoft.com/office/drawing/2014/main" id="{49D7DD66-2EC3-A222-2F5B-4AAB316E9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1445" y="3786555"/>
            <a:ext cx="3071445" cy="3071445"/>
          </a:xfrm>
          <a:prstGeom prst="rect">
            <a:avLst/>
          </a:prstGeom>
        </p:spPr>
      </p:pic>
      <p:pic>
        <p:nvPicPr>
          <p:cNvPr id="9" name="Attēls 8" descr="Attēls, kurā ir suņa šķirne, mājdzīvnieks, zīdītājs, ārpus telpām&#10;&#10;Mākslīgā intelekta ģenerēts saturs var būt nepareizs.">
            <a:extLst>
              <a:ext uri="{FF2B5EF4-FFF2-40B4-BE49-F238E27FC236}">
                <a16:creationId xmlns:a16="http://schemas.microsoft.com/office/drawing/2014/main" id="{89A96489-DD5F-6DEC-01D9-6DD93BB2F8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889" y="3786086"/>
            <a:ext cx="3071445" cy="3071445"/>
          </a:xfrm>
          <a:prstGeom prst="rect">
            <a:avLst/>
          </a:prstGeom>
        </p:spPr>
      </p:pic>
      <p:pic>
        <p:nvPicPr>
          <p:cNvPr id="10" name="Attēls 9" descr="Attēls, kurā ir ārpus telpām, augs, zāle, pamats&#10;&#10;Mākslīgā intelekta ģenerēts saturs var būt nepareizs.">
            <a:extLst>
              <a:ext uri="{FF2B5EF4-FFF2-40B4-BE49-F238E27FC236}">
                <a16:creationId xmlns:a16="http://schemas.microsoft.com/office/drawing/2014/main" id="{906D78CC-3792-EBD2-C38E-DA34DB872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4333" y="3785617"/>
            <a:ext cx="2977667" cy="3071445"/>
          </a:xfrm>
          <a:prstGeom prst="rect">
            <a:avLst/>
          </a:prstGeom>
        </p:spPr>
      </p:pic>
    </p:spTree>
    <p:extLst>
      <p:ext uri="{BB962C8B-B14F-4D97-AF65-F5344CB8AC3E}">
        <p14:creationId xmlns:p14="http://schemas.microsoft.com/office/powerpoint/2010/main" val="172244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7B0544E-BC4C-BD8C-927D-810F52250BCF}"/>
              </a:ext>
            </a:extLst>
          </p:cNvPr>
          <p:cNvSpPr>
            <a:spLocks noGrp="1"/>
          </p:cNvSpPr>
          <p:nvPr>
            <p:ph type="title"/>
          </p:nvPr>
        </p:nvSpPr>
        <p:spPr>
          <a:xfrm>
            <a:off x="313102" y="509984"/>
            <a:ext cx="10515600" cy="1325559"/>
          </a:xfrm>
        </p:spPr>
        <p:txBody>
          <a:bodyPr>
            <a:noAutofit/>
          </a:bodyPr>
          <a:lstStyle/>
          <a:p>
            <a:r>
              <a:rPr lang="lv-LV" sz="9600" noProof="0" dirty="0">
                <a:solidFill>
                  <a:schemeClr val="bg1"/>
                </a:solidFill>
              </a:rPr>
              <a:t>Paldies!</a:t>
            </a:r>
          </a:p>
        </p:txBody>
      </p:sp>
      <p:sp>
        <p:nvSpPr>
          <p:cNvPr id="3" name="Virsraksts 1">
            <a:extLst>
              <a:ext uri="{FF2B5EF4-FFF2-40B4-BE49-F238E27FC236}">
                <a16:creationId xmlns:a16="http://schemas.microsoft.com/office/drawing/2014/main" id="{72B016E7-0524-9E3A-E12D-ABEAA3587B62}"/>
              </a:ext>
            </a:extLst>
          </p:cNvPr>
          <p:cNvSpPr txBox="1">
            <a:spLocks/>
          </p:cNvSpPr>
          <p:nvPr/>
        </p:nvSpPr>
        <p:spPr>
          <a:xfrm>
            <a:off x="7789756" y="5904812"/>
            <a:ext cx="3978548" cy="886408"/>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Aptos Display"/>
              </a:defRPr>
            </a:lvl1pPr>
          </a:lstStyle>
          <a:p>
            <a:pPr algn="r"/>
            <a:r>
              <a:rPr lang="lv-LV" sz="1800" b="1" noProof="0" dirty="0"/>
              <a:t>Saziņai:</a:t>
            </a:r>
            <a:r>
              <a:rPr lang="lv-LV" sz="1800" noProof="0" dirty="0"/>
              <a:t> </a:t>
            </a:r>
          </a:p>
          <a:p>
            <a:pPr algn="r"/>
            <a:r>
              <a:rPr lang="lv-LV" sz="1800" noProof="0" dirty="0"/>
              <a:t>Ventspils Attīstības pārvalde: </a:t>
            </a:r>
          </a:p>
          <a:p>
            <a:pPr algn="r"/>
            <a:r>
              <a:rPr lang="lv-LV" sz="1800" noProof="0" dirty="0"/>
              <a:t>Tel. 63601280, investicijas@ventspils.lv</a:t>
            </a:r>
            <a:endParaRPr lang="lv-LV" sz="1800" noProof="0" dirty="0">
              <a:solidFill>
                <a:schemeClr val="bg1"/>
              </a:solidFill>
            </a:endParaRPr>
          </a:p>
        </p:txBody>
      </p:sp>
    </p:spTree>
    <p:extLst>
      <p:ext uri="{BB962C8B-B14F-4D97-AF65-F5344CB8AC3E}">
        <p14:creationId xmlns:p14="http://schemas.microsoft.com/office/powerpoint/2010/main" val="1404820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BA069C3D-E76C-CFC0-1ABB-A3ACEE6F1D74}"/>
              </a:ext>
            </a:extLst>
          </p:cNvPr>
          <p:cNvSpPr>
            <a:spLocks noGrp="1"/>
          </p:cNvSpPr>
          <p:nvPr>
            <p:ph idx="4294967295"/>
          </p:nvPr>
        </p:nvSpPr>
        <p:spPr>
          <a:xfrm>
            <a:off x="1121948" y="1213164"/>
            <a:ext cx="10258334" cy="4963799"/>
          </a:xfrm>
        </p:spPr>
        <p:txBody>
          <a:bodyPr>
            <a:normAutofit/>
          </a:bodyPr>
          <a:lstStyle/>
          <a:p>
            <a:pPr marL="0" indent="0">
              <a:buNone/>
            </a:pPr>
            <a:endParaRPr lang="en-US" noProof="0" dirty="0"/>
          </a:p>
          <a:p>
            <a:pPr marL="0" indent="0">
              <a:buNone/>
            </a:pPr>
            <a:r>
              <a:rPr lang="lv-LV" noProof="0" dirty="0"/>
              <a:t>Veicināt iedzīvotāju iesaisti Pašvaldības administratīvās teritorijas attīstības jautājumu izlemšanā un lēmumu pieņemšanā par līdzdalības budžeta izlietošanu</a:t>
            </a:r>
          </a:p>
          <a:p>
            <a:pPr marL="0" indent="0">
              <a:buNone/>
            </a:pPr>
            <a:endParaRPr lang="lv-LV" noProof="0" dirty="0"/>
          </a:p>
          <a:p>
            <a:pPr marL="0" indent="0">
              <a:spcAft>
                <a:spcPts val="1200"/>
              </a:spcAft>
              <a:buNone/>
            </a:pPr>
            <a:r>
              <a:rPr lang="lv-LV" noProof="0" dirty="0"/>
              <a:t>Dot iespēju ikvienam ventspilniekam no 16 gadu vecuma:</a:t>
            </a:r>
          </a:p>
          <a:p>
            <a:pPr marL="0" indent="0">
              <a:spcBef>
                <a:spcPts val="1800"/>
              </a:spcBef>
              <a:buNone/>
            </a:pPr>
            <a:r>
              <a:rPr lang="lv-LV" b="1" noProof="0" dirty="0"/>
              <a:t>iesniegt savas idejas </a:t>
            </a:r>
            <a:r>
              <a:rPr lang="lv-LV" noProof="0" dirty="0"/>
              <a:t>pilsētas publiskās ārtelpas uzlabošanai</a:t>
            </a:r>
          </a:p>
          <a:p>
            <a:pPr marL="0" indent="0">
              <a:spcBef>
                <a:spcPts val="1800"/>
              </a:spcBef>
              <a:buNone/>
            </a:pPr>
            <a:r>
              <a:rPr lang="lv-LV" b="1" noProof="0" dirty="0"/>
              <a:t>balsot</a:t>
            </a:r>
            <a:r>
              <a:rPr lang="lv-LV" noProof="0" dirty="0"/>
              <a:t> par citu iedzīvotāju iesniegtajiem projektiem</a:t>
            </a:r>
          </a:p>
          <a:p>
            <a:endParaRPr lang="en-US" noProof="0" dirty="0"/>
          </a:p>
        </p:txBody>
      </p:sp>
      <p:sp>
        <p:nvSpPr>
          <p:cNvPr id="3" name="Virsraksts 2">
            <a:extLst>
              <a:ext uri="{FF2B5EF4-FFF2-40B4-BE49-F238E27FC236}">
                <a16:creationId xmlns:a16="http://schemas.microsoft.com/office/drawing/2014/main" id="{075EFB36-86B8-1F14-E8CF-19A85EC37416}"/>
              </a:ext>
            </a:extLst>
          </p:cNvPr>
          <p:cNvSpPr>
            <a:spLocks noGrp="1"/>
          </p:cNvSpPr>
          <p:nvPr>
            <p:ph type="title"/>
          </p:nvPr>
        </p:nvSpPr>
        <p:spPr/>
        <p:txBody>
          <a:bodyPr/>
          <a:lstStyle/>
          <a:p>
            <a:r>
              <a:rPr lang="en-US" noProof="0" dirty="0"/>
              <a:t>MĒRĶIS</a:t>
            </a:r>
          </a:p>
        </p:txBody>
      </p:sp>
      <p:pic>
        <p:nvPicPr>
          <p:cNvPr id="5" name="Picture 6" descr="A yellow triangle with black background&#10;&#10;AI-generated content may be incorrect.">
            <a:extLst>
              <a:ext uri="{FF2B5EF4-FFF2-40B4-BE49-F238E27FC236}">
                <a16:creationId xmlns:a16="http://schemas.microsoft.com/office/drawing/2014/main" id="{EB2FA183-7F00-CCEE-7B2B-28CBA72F7676}"/>
              </a:ext>
            </a:extLst>
          </p:cNvPr>
          <p:cNvPicPr>
            <a:picLocks noChangeAspect="1"/>
          </p:cNvPicPr>
          <p:nvPr/>
        </p:nvPicPr>
        <p:blipFill>
          <a:blip r:embed="rId2"/>
          <a:stretch>
            <a:fillRect/>
          </a:stretch>
        </p:blipFill>
        <p:spPr>
          <a:xfrm>
            <a:off x="686593" y="4252646"/>
            <a:ext cx="435355" cy="435355"/>
          </a:xfrm>
          <a:prstGeom prst="rect">
            <a:avLst/>
          </a:prstGeom>
          <a:noFill/>
          <a:ln cap="flat">
            <a:noFill/>
          </a:ln>
        </p:spPr>
      </p:pic>
      <p:pic>
        <p:nvPicPr>
          <p:cNvPr id="6" name="Picture 6" descr="A yellow triangle with black background&#10;&#10;AI-generated content may be incorrect.">
            <a:extLst>
              <a:ext uri="{FF2B5EF4-FFF2-40B4-BE49-F238E27FC236}">
                <a16:creationId xmlns:a16="http://schemas.microsoft.com/office/drawing/2014/main" id="{A53EB76D-C4F4-8A32-99C1-6F2CA5E9E2A4}"/>
              </a:ext>
            </a:extLst>
          </p:cNvPr>
          <p:cNvPicPr>
            <a:picLocks noChangeAspect="1"/>
          </p:cNvPicPr>
          <p:nvPr/>
        </p:nvPicPr>
        <p:blipFill>
          <a:blip r:embed="rId2"/>
          <a:stretch>
            <a:fillRect/>
          </a:stretch>
        </p:blipFill>
        <p:spPr>
          <a:xfrm>
            <a:off x="686592" y="4860930"/>
            <a:ext cx="435355" cy="435355"/>
          </a:xfrm>
          <a:prstGeom prst="rect">
            <a:avLst/>
          </a:prstGeom>
          <a:noFill/>
          <a:ln cap="flat">
            <a:noFill/>
          </a:ln>
        </p:spPr>
      </p:pic>
    </p:spTree>
    <p:extLst>
      <p:ext uri="{BB962C8B-B14F-4D97-AF65-F5344CB8AC3E}">
        <p14:creationId xmlns:p14="http://schemas.microsoft.com/office/powerpoint/2010/main" val="3642499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6AC9F9DC-D3A9-131C-4962-049A033350A6}"/>
              </a:ext>
            </a:extLst>
          </p:cNvPr>
          <p:cNvSpPr>
            <a:spLocks noGrp="1"/>
          </p:cNvSpPr>
          <p:nvPr>
            <p:ph idx="4294967295"/>
          </p:nvPr>
        </p:nvSpPr>
        <p:spPr>
          <a:xfrm>
            <a:off x="838203" y="1874066"/>
            <a:ext cx="11121424" cy="4825497"/>
          </a:xfrm>
        </p:spPr>
        <p:txBody>
          <a:bodyPr>
            <a:normAutofit fontScale="92500" lnSpcReduction="10000"/>
          </a:bodyPr>
          <a:lstStyle/>
          <a:p>
            <a:pPr marL="0" indent="0" algn="just">
              <a:buNone/>
            </a:pPr>
            <a:r>
              <a:rPr lang="lv-LV" b="1" noProof="0" dirty="0"/>
              <a:t>Iesniedzējs</a:t>
            </a:r>
            <a:r>
              <a:rPr lang="lv-LV" noProof="0" dirty="0"/>
              <a:t> - fiziska persona, kura sasniegusi 16 gadu vecumu, biedrība vai               nodibinājums, kurā nav pašvaldības dalības</a:t>
            </a:r>
          </a:p>
          <a:p>
            <a:pPr marL="0" indent="0">
              <a:buNone/>
            </a:pPr>
            <a:r>
              <a:rPr lang="lv-LV" b="1" noProof="0" dirty="0"/>
              <a:t>Ideja</a:t>
            </a:r>
            <a:r>
              <a:rPr lang="lv-LV" noProof="0" dirty="0"/>
              <a:t> - apkaimes infrastruktūras uzlabošana, kas nav saistīta ar komercdarbību, politiku, reliģiskām aktivitātēm</a:t>
            </a:r>
          </a:p>
          <a:p>
            <a:pPr marL="0" indent="0">
              <a:buNone/>
            </a:pPr>
            <a:r>
              <a:rPr lang="lv-LV" b="1" noProof="0" dirty="0"/>
              <a:t>Vieta</a:t>
            </a:r>
            <a:r>
              <a:rPr lang="lv-LV" noProof="0" dirty="0"/>
              <a:t> – sabiedrībai pieejama publiskā ārtelpa vai privāts īpašums ar īpašnieka saskaņojumu</a:t>
            </a:r>
          </a:p>
          <a:p>
            <a:pPr marL="0" indent="0">
              <a:buNone/>
            </a:pPr>
            <a:r>
              <a:rPr lang="lv-LV" b="1" noProof="0" dirty="0"/>
              <a:t>Izpildes laiks </a:t>
            </a:r>
            <a:r>
              <a:rPr lang="lv-LV" noProof="0" dirty="0"/>
              <a:t>– projekts tiek uzsākts trīs mēnešu laikā pēc konkursa rezultātu paziņošanas un īstenots divu gadu laikā</a:t>
            </a:r>
          </a:p>
          <a:p>
            <a:pPr marL="0" indent="0">
              <a:buNone/>
            </a:pPr>
            <a:r>
              <a:rPr lang="lv-LV" b="1" noProof="0" dirty="0"/>
              <a:t>Efektivitāte</a:t>
            </a:r>
            <a:r>
              <a:rPr lang="lv-LV" noProof="0" dirty="0"/>
              <a:t> - ieguldījumi ir ekonomiski pamatoti, uzturēšanas izmaksas nepārsniedz 10% no kopējām izmaksām gadā</a:t>
            </a:r>
          </a:p>
          <a:p>
            <a:pPr marL="0" indent="0">
              <a:buNone/>
            </a:pPr>
            <a:r>
              <a:rPr lang="lv-LV" b="1" noProof="0" dirty="0"/>
              <a:t>Ilgtspēja</a:t>
            </a:r>
            <a:r>
              <a:rPr lang="lv-LV" noProof="0" dirty="0"/>
              <a:t> – jāuzlabo apkaimes infrastruktūra, rezultātam jābūt publiski pieejamam iedzīvotājiem vismaz 10 gadus</a:t>
            </a:r>
          </a:p>
        </p:txBody>
      </p:sp>
      <p:sp>
        <p:nvSpPr>
          <p:cNvPr id="3" name="Virsraksts 2">
            <a:extLst>
              <a:ext uri="{FF2B5EF4-FFF2-40B4-BE49-F238E27FC236}">
                <a16:creationId xmlns:a16="http://schemas.microsoft.com/office/drawing/2014/main" id="{AAEC6D4D-7221-43EE-8EB7-B3F74B60C381}"/>
              </a:ext>
            </a:extLst>
          </p:cNvPr>
          <p:cNvSpPr>
            <a:spLocks noGrp="1"/>
          </p:cNvSpPr>
          <p:nvPr>
            <p:ph type="title"/>
          </p:nvPr>
        </p:nvSpPr>
        <p:spPr/>
        <p:txBody>
          <a:bodyPr/>
          <a:lstStyle/>
          <a:p>
            <a:r>
              <a:rPr lang="lv-LV" noProof="0" dirty="0"/>
              <a:t>GALVENIE NOSACĪJUJMI</a:t>
            </a:r>
          </a:p>
        </p:txBody>
      </p:sp>
      <p:pic>
        <p:nvPicPr>
          <p:cNvPr id="4" name="Picture 6" descr="A yellow triangle with black background&#10;&#10;AI-generated content may be incorrect.">
            <a:extLst>
              <a:ext uri="{FF2B5EF4-FFF2-40B4-BE49-F238E27FC236}">
                <a16:creationId xmlns:a16="http://schemas.microsoft.com/office/drawing/2014/main" id="{282B705B-5A90-0599-32E3-FA9EA1C070DA}"/>
              </a:ext>
            </a:extLst>
          </p:cNvPr>
          <p:cNvPicPr>
            <a:picLocks noChangeAspect="1"/>
          </p:cNvPicPr>
          <p:nvPr/>
        </p:nvPicPr>
        <p:blipFill>
          <a:blip r:embed="rId2"/>
          <a:stretch>
            <a:fillRect/>
          </a:stretch>
        </p:blipFill>
        <p:spPr>
          <a:xfrm>
            <a:off x="426237" y="1938737"/>
            <a:ext cx="435355" cy="435355"/>
          </a:xfrm>
          <a:prstGeom prst="rect">
            <a:avLst/>
          </a:prstGeom>
          <a:noFill/>
          <a:ln cap="flat">
            <a:noFill/>
          </a:ln>
        </p:spPr>
      </p:pic>
      <p:pic>
        <p:nvPicPr>
          <p:cNvPr id="5" name="Picture 6" descr="A yellow triangle with black background&#10;&#10;AI-generated content may be incorrect.">
            <a:extLst>
              <a:ext uri="{FF2B5EF4-FFF2-40B4-BE49-F238E27FC236}">
                <a16:creationId xmlns:a16="http://schemas.microsoft.com/office/drawing/2014/main" id="{2E43E03A-2260-FFDE-D418-6908A954503E}"/>
              </a:ext>
            </a:extLst>
          </p:cNvPr>
          <p:cNvPicPr>
            <a:picLocks noChangeAspect="1"/>
          </p:cNvPicPr>
          <p:nvPr/>
        </p:nvPicPr>
        <p:blipFill>
          <a:blip r:embed="rId2"/>
          <a:stretch>
            <a:fillRect/>
          </a:stretch>
        </p:blipFill>
        <p:spPr>
          <a:xfrm>
            <a:off x="426237" y="4225506"/>
            <a:ext cx="435355" cy="435355"/>
          </a:xfrm>
          <a:prstGeom prst="rect">
            <a:avLst/>
          </a:prstGeom>
          <a:noFill/>
          <a:ln cap="flat">
            <a:noFill/>
          </a:ln>
        </p:spPr>
      </p:pic>
      <p:pic>
        <p:nvPicPr>
          <p:cNvPr id="6" name="Picture 6" descr="A yellow triangle with black background&#10;&#10;AI-generated content may be incorrect.">
            <a:extLst>
              <a:ext uri="{FF2B5EF4-FFF2-40B4-BE49-F238E27FC236}">
                <a16:creationId xmlns:a16="http://schemas.microsoft.com/office/drawing/2014/main" id="{600AC9A4-3AE4-CED9-8586-2BB903E12D39}"/>
              </a:ext>
            </a:extLst>
          </p:cNvPr>
          <p:cNvPicPr>
            <a:picLocks noChangeAspect="1"/>
          </p:cNvPicPr>
          <p:nvPr/>
        </p:nvPicPr>
        <p:blipFill>
          <a:blip r:embed="rId2"/>
          <a:stretch>
            <a:fillRect/>
          </a:stretch>
        </p:blipFill>
        <p:spPr>
          <a:xfrm>
            <a:off x="426237" y="4996733"/>
            <a:ext cx="435355" cy="435355"/>
          </a:xfrm>
          <a:prstGeom prst="rect">
            <a:avLst/>
          </a:prstGeom>
          <a:noFill/>
          <a:ln cap="flat">
            <a:noFill/>
          </a:ln>
        </p:spPr>
      </p:pic>
      <p:pic>
        <p:nvPicPr>
          <p:cNvPr id="7" name="Picture 6" descr="A yellow triangle with black background&#10;&#10;AI-generated content may be incorrect.">
            <a:extLst>
              <a:ext uri="{FF2B5EF4-FFF2-40B4-BE49-F238E27FC236}">
                <a16:creationId xmlns:a16="http://schemas.microsoft.com/office/drawing/2014/main" id="{971A6C09-D613-5F2A-29A3-8ACC9A15A386}"/>
              </a:ext>
            </a:extLst>
          </p:cNvPr>
          <p:cNvPicPr>
            <a:picLocks noChangeAspect="1"/>
          </p:cNvPicPr>
          <p:nvPr/>
        </p:nvPicPr>
        <p:blipFill>
          <a:blip r:embed="rId2"/>
          <a:stretch>
            <a:fillRect/>
          </a:stretch>
        </p:blipFill>
        <p:spPr>
          <a:xfrm>
            <a:off x="426237" y="5767960"/>
            <a:ext cx="435355" cy="435355"/>
          </a:xfrm>
          <a:prstGeom prst="rect">
            <a:avLst/>
          </a:prstGeom>
          <a:noFill/>
          <a:ln cap="flat">
            <a:noFill/>
          </a:ln>
        </p:spPr>
      </p:pic>
      <p:pic>
        <p:nvPicPr>
          <p:cNvPr id="8" name="Picture 6" descr="A yellow triangle with black background&#10;&#10;AI-generated content may be incorrect.">
            <a:extLst>
              <a:ext uri="{FF2B5EF4-FFF2-40B4-BE49-F238E27FC236}">
                <a16:creationId xmlns:a16="http://schemas.microsoft.com/office/drawing/2014/main" id="{7BCDBDD3-E081-BD72-CB30-41AD2F181281}"/>
              </a:ext>
            </a:extLst>
          </p:cNvPr>
          <p:cNvPicPr>
            <a:picLocks noChangeAspect="1"/>
          </p:cNvPicPr>
          <p:nvPr/>
        </p:nvPicPr>
        <p:blipFill>
          <a:blip r:embed="rId2"/>
          <a:stretch>
            <a:fillRect/>
          </a:stretch>
        </p:blipFill>
        <p:spPr>
          <a:xfrm>
            <a:off x="426237" y="2709964"/>
            <a:ext cx="435355" cy="435355"/>
          </a:xfrm>
          <a:prstGeom prst="rect">
            <a:avLst/>
          </a:prstGeom>
          <a:noFill/>
          <a:ln cap="flat">
            <a:noFill/>
          </a:ln>
        </p:spPr>
      </p:pic>
      <p:pic>
        <p:nvPicPr>
          <p:cNvPr id="9" name="Picture 6" descr="A yellow triangle with black background&#10;&#10;AI-generated content may be incorrect.">
            <a:extLst>
              <a:ext uri="{FF2B5EF4-FFF2-40B4-BE49-F238E27FC236}">
                <a16:creationId xmlns:a16="http://schemas.microsoft.com/office/drawing/2014/main" id="{8504E102-888E-CA03-05D5-0A5BD04626D3}"/>
              </a:ext>
            </a:extLst>
          </p:cNvPr>
          <p:cNvPicPr>
            <a:picLocks noChangeAspect="1"/>
          </p:cNvPicPr>
          <p:nvPr/>
        </p:nvPicPr>
        <p:blipFill>
          <a:blip r:embed="rId2"/>
          <a:stretch>
            <a:fillRect/>
          </a:stretch>
        </p:blipFill>
        <p:spPr>
          <a:xfrm>
            <a:off x="426237" y="3457898"/>
            <a:ext cx="435355" cy="435355"/>
          </a:xfrm>
          <a:prstGeom prst="rect">
            <a:avLst/>
          </a:prstGeom>
          <a:noFill/>
          <a:ln cap="flat">
            <a:noFill/>
          </a:ln>
        </p:spPr>
      </p:pic>
    </p:spTree>
    <p:extLst>
      <p:ext uri="{BB962C8B-B14F-4D97-AF65-F5344CB8AC3E}">
        <p14:creationId xmlns:p14="http://schemas.microsoft.com/office/powerpoint/2010/main" val="1287246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B3D3C7FE-E09F-74D6-0793-E7A87BDCB739}"/>
              </a:ext>
            </a:extLst>
          </p:cNvPr>
          <p:cNvSpPr txBox="1">
            <a:spLocks noGrp="1"/>
          </p:cNvSpPr>
          <p:nvPr>
            <p:ph type="body" idx="4294967295"/>
          </p:nvPr>
        </p:nvSpPr>
        <p:spPr>
          <a:xfrm>
            <a:off x="838203" y="1825627"/>
            <a:ext cx="6464295" cy="866778"/>
          </a:xfrm>
        </p:spPr>
        <p:txBody>
          <a:bodyPr/>
          <a:lstStyle/>
          <a:p>
            <a:pPr marL="0" lvl="0" indent="0">
              <a:buNone/>
            </a:pPr>
            <a:r>
              <a:rPr lang="lv-LV" noProof="0" dirty="0"/>
              <a:t>2025. gadam </a:t>
            </a:r>
            <a:r>
              <a:rPr lang="lv-LV" b="1" noProof="0" dirty="0"/>
              <a:t>piešķirtais</a:t>
            </a:r>
            <a:r>
              <a:rPr lang="lv-LV" noProof="0" dirty="0"/>
              <a:t> pašvaldības budžeta </a:t>
            </a:r>
            <a:r>
              <a:rPr lang="lv-LV" b="1" noProof="0" dirty="0"/>
              <a:t>finansējums</a:t>
            </a:r>
            <a:r>
              <a:rPr lang="lv-LV" noProof="0" dirty="0"/>
              <a:t> – 100 000 EUR </a:t>
            </a:r>
          </a:p>
        </p:txBody>
      </p:sp>
      <p:sp>
        <p:nvSpPr>
          <p:cNvPr id="3" name="Title 3">
            <a:extLst>
              <a:ext uri="{FF2B5EF4-FFF2-40B4-BE49-F238E27FC236}">
                <a16:creationId xmlns:a16="http://schemas.microsoft.com/office/drawing/2014/main" id="{65E2B5B7-E5C8-C123-8200-093517DA7D45}"/>
              </a:ext>
            </a:extLst>
          </p:cNvPr>
          <p:cNvSpPr txBox="1">
            <a:spLocks noGrp="1"/>
          </p:cNvSpPr>
          <p:nvPr>
            <p:ph type="title"/>
          </p:nvPr>
        </p:nvSpPr>
        <p:spPr>
          <a:xfrm>
            <a:off x="394580" y="4095"/>
            <a:ext cx="10515600" cy="1325559"/>
          </a:xfrm>
        </p:spPr>
        <p:txBody>
          <a:bodyPr/>
          <a:lstStyle/>
          <a:p>
            <a:pPr lvl="0"/>
            <a:r>
              <a:rPr lang="lv-LV" noProof="0" dirty="0">
                <a:ln>
                  <a:solidFill>
                    <a:srgbClr val="A77D18"/>
                  </a:solidFill>
                </a:ln>
              </a:rPr>
              <a:t>FINANSĒJUMS 2025. gadam</a:t>
            </a:r>
          </a:p>
        </p:txBody>
      </p:sp>
      <p:sp>
        <p:nvSpPr>
          <p:cNvPr id="4" name="Content Placeholder 4">
            <a:extLst>
              <a:ext uri="{FF2B5EF4-FFF2-40B4-BE49-F238E27FC236}">
                <a16:creationId xmlns:a16="http://schemas.microsoft.com/office/drawing/2014/main" id="{EFD5C43B-74E6-80EA-23A8-15FB6E400521}"/>
              </a:ext>
            </a:extLst>
          </p:cNvPr>
          <p:cNvSpPr txBox="1"/>
          <p:nvPr/>
        </p:nvSpPr>
        <p:spPr>
          <a:xfrm>
            <a:off x="838203" y="3324429"/>
            <a:ext cx="6083302" cy="472872"/>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80000"/>
              </a:lnSpc>
              <a:spcBef>
                <a:spcPts val="1000"/>
              </a:spcBef>
              <a:spcAft>
                <a:spcPts val="0"/>
              </a:spcAft>
              <a:buNone/>
              <a:tabLst/>
              <a:defRPr sz="1800" b="0" i="0" u="none" strike="noStrike" kern="0" cap="none" spc="0" baseline="0">
                <a:solidFill>
                  <a:srgbClr val="000000"/>
                </a:solidFill>
                <a:uFillTx/>
              </a:defRPr>
            </a:pPr>
            <a:r>
              <a:rPr lang="lv-LV" sz="2800" b="0" i="0" u="none" strike="noStrike" kern="1200" cap="none" spc="0" baseline="0" noProof="0" dirty="0">
                <a:solidFill>
                  <a:srgbClr val="000000"/>
                </a:solidFill>
                <a:uFillTx/>
                <a:latin typeface="Aptos"/>
              </a:rPr>
              <a:t>Atbilstoši teritoriālajam sadalījumam</a:t>
            </a:r>
            <a:r>
              <a:rPr lang="en-US" sz="2800" b="0" i="0" u="none" strike="noStrike" kern="1200" cap="none" spc="0" baseline="0" noProof="0" dirty="0">
                <a:solidFill>
                  <a:srgbClr val="000000"/>
                </a:solidFill>
                <a:uFillTx/>
                <a:latin typeface="Aptos"/>
              </a:rPr>
              <a:t>:</a:t>
            </a:r>
          </a:p>
        </p:txBody>
      </p:sp>
      <p:sp>
        <p:nvSpPr>
          <p:cNvPr id="5" name="Content Placeholder 4">
            <a:extLst>
              <a:ext uri="{FF2B5EF4-FFF2-40B4-BE49-F238E27FC236}">
                <a16:creationId xmlns:a16="http://schemas.microsoft.com/office/drawing/2014/main" id="{170002FE-A910-5818-6248-C4ED527E0367}"/>
              </a:ext>
            </a:extLst>
          </p:cNvPr>
          <p:cNvSpPr txBox="1"/>
          <p:nvPr/>
        </p:nvSpPr>
        <p:spPr>
          <a:xfrm>
            <a:off x="838203" y="5370225"/>
            <a:ext cx="5257800" cy="1689893"/>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lv-LV" sz="2800" b="0" i="0" u="none" strike="noStrike" kern="1200" cap="none" spc="0" baseline="0" noProof="0" dirty="0">
                <a:solidFill>
                  <a:srgbClr val="000000"/>
                </a:solidFill>
                <a:uFillTx/>
                <a:latin typeface="Aptos"/>
              </a:rPr>
              <a:t>Finansējums </a:t>
            </a:r>
            <a:r>
              <a:rPr lang="lv-LV" sz="2800" b="1" i="0" u="none" strike="noStrike" kern="1200" cap="none" spc="0" baseline="0" noProof="0" dirty="0">
                <a:solidFill>
                  <a:srgbClr val="000000"/>
                </a:solidFill>
                <a:uFillTx/>
                <a:latin typeface="Aptos"/>
              </a:rPr>
              <a:t>vienam projektam</a:t>
            </a:r>
            <a:r>
              <a:rPr lang="lv-LV" sz="2800" b="0" i="0" u="none" strike="noStrike" kern="1200" cap="none" spc="0" baseline="0" noProof="0" dirty="0">
                <a:solidFill>
                  <a:srgbClr val="000000"/>
                </a:solidFill>
                <a:uFillTx/>
                <a:latin typeface="Aptos"/>
              </a:rPr>
              <a:t>: 3 000 – 30 000 EUR</a:t>
            </a:r>
          </a:p>
        </p:txBody>
      </p:sp>
      <p:pic>
        <p:nvPicPr>
          <p:cNvPr id="6" name="Picture 8" descr="A yellow triangle with black background&#10;&#10;AI-generated content may be incorrect.">
            <a:extLst>
              <a:ext uri="{FF2B5EF4-FFF2-40B4-BE49-F238E27FC236}">
                <a16:creationId xmlns:a16="http://schemas.microsoft.com/office/drawing/2014/main" id="{1803B10C-C04F-809C-AE0B-FC1B948134BD}"/>
              </a:ext>
            </a:extLst>
          </p:cNvPr>
          <p:cNvPicPr>
            <a:picLocks noChangeAspect="1"/>
          </p:cNvPicPr>
          <p:nvPr/>
        </p:nvPicPr>
        <p:blipFill>
          <a:blip r:embed="rId2"/>
          <a:stretch>
            <a:fillRect/>
          </a:stretch>
        </p:blipFill>
        <p:spPr>
          <a:xfrm rot="2700006">
            <a:off x="1071736" y="2473720"/>
            <a:ext cx="637035" cy="637035"/>
          </a:xfrm>
          <a:prstGeom prst="rect">
            <a:avLst/>
          </a:prstGeom>
          <a:noFill/>
          <a:ln cap="flat">
            <a:noFill/>
          </a:ln>
        </p:spPr>
      </p:pic>
      <p:pic>
        <p:nvPicPr>
          <p:cNvPr id="7" name="Picture 9" descr="A yellow triangle with black background&#10;&#10;AI-generated content may be incorrect.">
            <a:extLst>
              <a:ext uri="{FF2B5EF4-FFF2-40B4-BE49-F238E27FC236}">
                <a16:creationId xmlns:a16="http://schemas.microsoft.com/office/drawing/2014/main" id="{F0E07023-DA04-7507-A98A-2E61529D9057}"/>
              </a:ext>
            </a:extLst>
          </p:cNvPr>
          <p:cNvPicPr>
            <a:picLocks noChangeAspect="1"/>
          </p:cNvPicPr>
          <p:nvPr/>
        </p:nvPicPr>
        <p:blipFill>
          <a:blip r:embed="rId2"/>
          <a:stretch>
            <a:fillRect/>
          </a:stretch>
        </p:blipFill>
        <p:spPr>
          <a:xfrm rot="2700006">
            <a:off x="1071736" y="4601282"/>
            <a:ext cx="637035" cy="637035"/>
          </a:xfrm>
          <a:prstGeom prst="rect">
            <a:avLst/>
          </a:prstGeom>
          <a:noFill/>
          <a:ln cap="flat">
            <a:noFill/>
          </a:ln>
        </p:spPr>
      </p:pic>
      <p:pic>
        <p:nvPicPr>
          <p:cNvPr id="8" name="Picture 22" descr="A yellow rectangular object with black lines&#10;&#10;AI-generated content may be incorrect.">
            <a:extLst>
              <a:ext uri="{FF2B5EF4-FFF2-40B4-BE49-F238E27FC236}">
                <a16:creationId xmlns:a16="http://schemas.microsoft.com/office/drawing/2014/main" id="{0FC8E420-C33D-F258-7CCA-D5906857E77F}"/>
              </a:ext>
            </a:extLst>
          </p:cNvPr>
          <p:cNvPicPr>
            <a:picLocks noChangeAspect="1"/>
          </p:cNvPicPr>
          <p:nvPr/>
        </p:nvPicPr>
        <p:blipFill>
          <a:blip r:embed="rId3"/>
          <a:stretch>
            <a:fillRect/>
          </a:stretch>
        </p:blipFill>
        <p:spPr>
          <a:xfrm>
            <a:off x="838203" y="3861611"/>
            <a:ext cx="2727380" cy="809911"/>
          </a:xfrm>
          <a:prstGeom prst="rect">
            <a:avLst/>
          </a:prstGeom>
          <a:noFill/>
          <a:ln cap="flat">
            <a:noFill/>
          </a:ln>
        </p:spPr>
      </p:pic>
      <p:pic>
        <p:nvPicPr>
          <p:cNvPr id="9" name="Picture 24" descr="A yellow rectangular object with a black border&#10;&#10;AI-generated content may be incorrect.">
            <a:extLst>
              <a:ext uri="{FF2B5EF4-FFF2-40B4-BE49-F238E27FC236}">
                <a16:creationId xmlns:a16="http://schemas.microsoft.com/office/drawing/2014/main" id="{A1A40C60-00D3-DF00-D3D7-AED112E845A7}"/>
              </a:ext>
            </a:extLst>
          </p:cNvPr>
          <p:cNvPicPr>
            <a:picLocks noChangeAspect="1"/>
          </p:cNvPicPr>
          <p:nvPr/>
        </p:nvPicPr>
        <p:blipFill>
          <a:blip r:embed="rId4"/>
          <a:stretch>
            <a:fillRect/>
          </a:stretch>
        </p:blipFill>
        <p:spPr>
          <a:xfrm>
            <a:off x="3692557" y="3861611"/>
            <a:ext cx="3165442" cy="809911"/>
          </a:xfrm>
          <a:prstGeom prst="rect">
            <a:avLst/>
          </a:prstGeom>
          <a:noFill/>
          <a:ln cap="flat">
            <a:noFill/>
          </a:ln>
        </p:spPr>
      </p:pic>
      <p:sp>
        <p:nvSpPr>
          <p:cNvPr id="10" name="Content Placeholder 4">
            <a:extLst>
              <a:ext uri="{FF2B5EF4-FFF2-40B4-BE49-F238E27FC236}">
                <a16:creationId xmlns:a16="http://schemas.microsoft.com/office/drawing/2014/main" id="{10553867-8103-4517-B0F4-9F2F8FC3A4A6}"/>
              </a:ext>
            </a:extLst>
          </p:cNvPr>
          <p:cNvSpPr txBox="1"/>
          <p:nvPr/>
        </p:nvSpPr>
        <p:spPr>
          <a:xfrm>
            <a:off x="877641" y="3874714"/>
            <a:ext cx="2687942" cy="861118"/>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ts val="2600"/>
              </a:lnSpc>
              <a:spcBef>
                <a:spcPts val="1000"/>
              </a:spcBef>
              <a:spcAft>
                <a:spcPts val="0"/>
              </a:spcAft>
              <a:buNone/>
              <a:tabLst/>
              <a:defRPr sz="1800" b="0" i="0" u="none" strike="noStrike" kern="0" cap="none" spc="0" baseline="0">
                <a:solidFill>
                  <a:srgbClr val="000000"/>
                </a:solidFill>
                <a:uFillTx/>
              </a:defRPr>
            </a:pPr>
            <a:r>
              <a:rPr lang="lv-LV" sz="2000" b="0" i="0" u="none" strike="noStrike" kern="1200" cap="none" spc="0" baseline="0" noProof="0" dirty="0">
                <a:solidFill>
                  <a:srgbClr val="000000"/>
                </a:solidFill>
                <a:uFillTx/>
                <a:latin typeface="Aptos"/>
              </a:rPr>
              <a:t>Ventas kreisais krasts</a:t>
            </a:r>
          </a:p>
          <a:p>
            <a:pPr marL="0" marR="0" lvl="0" indent="0" algn="l" defTabSz="914400" rtl="0" fontAlgn="auto" hangingPunct="1">
              <a:lnSpc>
                <a:spcPts val="2600"/>
              </a:lnSpc>
              <a:spcAft>
                <a:spcPts val="0"/>
              </a:spcAft>
              <a:buNone/>
              <a:tabLst/>
              <a:defRPr sz="1800" b="0" i="0" u="none" strike="noStrike" kern="0" cap="none" spc="0" baseline="0">
                <a:solidFill>
                  <a:srgbClr val="000000"/>
                </a:solidFill>
                <a:uFillTx/>
              </a:defRPr>
            </a:pPr>
            <a:r>
              <a:rPr lang="lv-LV" sz="2000" noProof="0" dirty="0">
                <a:solidFill>
                  <a:srgbClr val="000000"/>
                </a:solidFill>
                <a:latin typeface="Aptos"/>
              </a:rPr>
              <a:t>65 000 EUR</a:t>
            </a:r>
            <a:endParaRPr lang="lv-LV" sz="2000" i="0" u="none" strike="noStrike" kern="1200" cap="none" spc="0" baseline="0" noProof="0" dirty="0">
              <a:solidFill>
                <a:srgbClr val="000000"/>
              </a:solidFill>
              <a:uFillTx/>
              <a:latin typeface="Aptos"/>
            </a:endParaRPr>
          </a:p>
        </p:txBody>
      </p:sp>
      <p:sp>
        <p:nvSpPr>
          <p:cNvPr id="11" name="Content Placeholder 4">
            <a:extLst>
              <a:ext uri="{FF2B5EF4-FFF2-40B4-BE49-F238E27FC236}">
                <a16:creationId xmlns:a16="http://schemas.microsoft.com/office/drawing/2014/main" id="{143EF63E-DA2D-0D60-19E5-762CE83649E7}"/>
              </a:ext>
            </a:extLst>
          </p:cNvPr>
          <p:cNvSpPr txBox="1"/>
          <p:nvPr/>
        </p:nvSpPr>
        <p:spPr>
          <a:xfrm>
            <a:off x="3795481" y="3874713"/>
            <a:ext cx="2523838" cy="1050371"/>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ts val="2600"/>
              </a:lnSpc>
              <a:spcBef>
                <a:spcPts val="1000"/>
              </a:spcBef>
              <a:spcAft>
                <a:spcPts val="0"/>
              </a:spcAft>
              <a:buNone/>
              <a:tabLst/>
              <a:defRPr sz="1800" b="0" i="0" u="none" strike="noStrike" kern="0" cap="none" spc="0" baseline="0">
                <a:solidFill>
                  <a:srgbClr val="000000"/>
                </a:solidFill>
                <a:uFillTx/>
              </a:defRPr>
            </a:pPr>
            <a:r>
              <a:rPr lang="lv-LV" sz="2000" b="0" i="0" u="none" strike="noStrike" kern="1200" cap="none" spc="0" baseline="0" noProof="0" dirty="0">
                <a:solidFill>
                  <a:srgbClr val="000000"/>
                </a:solidFill>
                <a:uFillTx/>
                <a:latin typeface="Aptos"/>
              </a:rPr>
              <a:t>Ventas labais krasts</a:t>
            </a:r>
          </a:p>
          <a:p>
            <a:pPr marL="0" marR="0" lvl="0" indent="0" algn="l" defTabSz="914400" rtl="0" fontAlgn="auto" hangingPunct="1">
              <a:lnSpc>
                <a:spcPts val="2600"/>
              </a:lnSpc>
              <a:spcAft>
                <a:spcPts val="0"/>
              </a:spcAft>
              <a:buNone/>
              <a:tabLst/>
              <a:defRPr sz="1800" b="0" i="0" u="none" strike="noStrike" kern="0" cap="none" spc="0" baseline="0">
                <a:solidFill>
                  <a:srgbClr val="000000"/>
                </a:solidFill>
                <a:uFillTx/>
              </a:defRPr>
            </a:pPr>
            <a:r>
              <a:rPr lang="lv-LV" sz="2000" noProof="0" dirty="0">
                <a:solidFill>
                  <a:srgbClr val="000000"/>
                </a:solidFill>
                <a:latin typeface="Aptos"/>
              </a:rPr>
              <a:t>35 000 EUR</a:t>
            </a:r>
            <a:endParaRPr lang="lv-LV" sz="2000" b="0" i="0" u="none" strike="noStrike" kern="1200" cap="none" spc="0" baseline="0" noProof="0" dirty="0">
              <a:solidFill>
                <a:srgbClr val="000000"/>
              </a:solidFill>
              <a:uFillTx/>
              <a:latin typeface="Aptos"/>
            </a:endParaRPr>
          </a:p>
        </p:txBody>
      </p:sp>
      <p:pic>
        <p:nvPicPr>
          <p:cNvPr id="12" name="Picture 29" descr="A map of different colors&#10;&#10;AI-generated content may be incorrect.">
            <a:extLst>
              <a:ext uri="{FF2B5EF4-FFF2-40B4-BE49-F238E27FC236}">
                <a16:creationId xmlns:a16="http://schemas.microsoft.com/office/drawing/2014/main" id="{FEE159E6-C0BD-C631-AAD2-B677F3A4C510}"/>
              </a:ext>
            </a:extLst>
          </p:cNvPr>
          <p:cNvPicPr>
            <a:picLocks noChangeAspect="1"/>
          </p:cNvPicPr>
          <p:nvPr/>
        </p:nvPicPr>
        <p:blipFill>
          <a:blip r:embed="rId5"/>
          <a:stretch>
            <a:fillRect/>
          </a:stretch>
        </p:blipFill>
        <p:spPr>
          <a:xfrm>
            <a:off x="7680767" y="1632304"/>
            <a:ext cx="3571426" cy="4885712"/>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BADA6-B159-0908-9EA4-76FA5FFEA8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0413F6-BC80-E31C-8E4F-74FE9BD0618F}"/>
              </a:ext>
            </a:extLst>
          </p:cNvPr>
          <p:cNvSpPr>
            <a:spLocks noGrp="1"/>
          </p:cNvSpPr>
          <p:nvPr>
            <p:ph type="title"/>
          </p:nvPr>
        </p:nvSpPr>
        <p:spPr>
          <a:xfrm>
            <a:off x="913879" y="469"/>
            <a:ext cx="10384846" cy="1339444"/>
          </a:xfrm>
        </p:spPr>
        <p:txBody>
          <a:bodyPr>
            <a:normAutofit/>
          </a:bodyPr>
          <a:lstStyle/>
          <a:p>
            <a:r>
              <a:rPr lang="en-US" noProof="0" dirty="0"/>
              <a:t>KONKURSA NORISE</a:t>
            </a:r>
          </a:p>
        </p:txBody>
      </p:sp>
      <p:sp>
        <p:nvSpPr>
          <p:cNvPr id="11" name="Content Placeholder 1">
            <a:extLst>
              <a:ext uri="{FF2B5EF4-FFF2-40B4-BE49-F238E27FC236}">
                <a16:creationId xmlns:a16="http://schemas.microsoft.com/office/drawing/2014/main" id="{E74FD089-948D-5AF8-482F-6411FEAAB5B2}"/>
              </a:ext>
            </a:extLst>
          </p:cNvPr>
          <p:cNvSpPr>
            <a:spLocks noGrp="1"/>
          </p:cNvSpPr>
          <p:nvPr>
            <p:ph idx="4294967295"/>
          </p:nvPr>
        </p:nvSpPr>
        <p:spPr>
          <a:xfrm>
            <a:off x="1239289" y="1612211"/>
            <a:ext cx="10309603" cy="4858925"/>
          </a:xfrm>
        </p:spPr>
        <p:txBody>
          <a:bodyPr>
            <a:normAutofit/>
          </a:bodyPr>
          <a:lstStyle/>
          <a:p>
            <a:pPr marL="0" indent="0">
              <a:spcBef>
                <a:spcPts val="1200"/>
              </a:spcBef>
              <a:buNone/>
            </a:pPr>
            <a:r>
              <a:rPr lang="lv-LV" sz="2400" b="1" noProof="0" dirty="0"/>
              <a:t>Izsludināšana</a:t>
            </a:r>
            <a:r>
              <a:rPr lang="lv-LV" sz="2400" noProof="0" dirty="0"/>
              <a:t> – līdz 1. oktobrim (</a:t>
            </a:r>
            <a:r>
              <a:rPr lang="lv-LV" sz="2400" noProof="0" dirty="0">
                <a:hlinkClick r:id="rId2"/>
              </a:rPr>
              <a:t>www.ventspils.lv</a:t>
            </a:r>
            <a:r>
              <a:rPr lang="lv-LV" sz="2400" noProof="0" dirty="0"/>
              <a:t>, laikraksts)</a:t>
            </a:r>
            <a:endParaRPr lang="lv-LV" sz="2400" kern="100" noProof="0" dirty="0">
              <a:solidFill>
                <a:schemeClr val="tx1"/>
              </a:solidFill>
              <a:cs typeface="Times New Roman" panose="02020603050405020304" pitchFamily="18" charset="0"/>
            </a:endParaRPr>
          </a:p>
          <a:p>
            <a:pPr marL="0" indent="0">
              <a:spcBef>
                <a:spcPts val="0"/>
              </a:spcBef>
              <a:buNone/>
            </a:pPr>
            <a:endParaRPr lang="lv-LV" sz="2400" b="1" noProof="0" dirty="0"/>
          </a:p>
          <a:p>
            <a:pPr marL="0" indent="0">
              <a:spcBef>
                <a:spcPts val="0"/>
              </a:spcBef>
              <a:buNone/>
            </a:pPr>
            <a:r>
              <a:rPr lang="lv-LV" sz="2400" b="1" noProof="0" dirty="0"/>
              <a:t>Pieteikumu iesniegšana</a:t>
            </a:r>
            <a:r>
              <a:rPr lang="lv-LV" sz="2400" noProof="0" dirty="0"/>
              <a:t> – </a:t>
            </a:r>
            <a:r>
              <a:rPr lang="lv-LV" sz="2400" noProof="0" dirty="0">
                <a:hlinkClick r:id="rId3"/>
              </a:rPr>
              <a:t>www.geolatvija.lv</a:t>
            </a:r>
            <a:r>
              <a:rPr lang="lv-LV" sz="2400" noProof="0" dirty="0"/>
              <a:t> sadaļā “Līdzdalības budžets”</a:t>
            </a:r>
            <a:endParaRPr lang="lv-LV" sz="2400" kern="100" noProof="0" dirty="0">
              <a:solidFill>
                <a:schemeClr val="tx1"/>
              </a:solidFill>
              <a:ea typeface="Aptos" panose="020B0004020202020204" pitchFamily="34" charset="0"/>
              <a:cs typeface="Times New Roman"/>
            </a:endParaRPr>
          </a:p>
          <a:p>
            <a:pPr marL="0" indent="0">
              <a:spcBef>
                <a:spcPts val="0"/>
              </a:spcBef>
              <a:buNone/>
            </a:pPr>
            <a:endParaRPr lang="lv-LV" sz="2400" b="1" noProof="0" dirty="0"/>
          </a:p>
          <a:p>
            <a:pPr marL="0" indent="0">
              <a:spcBef>
                <a:spcPts val="0"/>
              </a:spcBef>
              <a:buNone/>
            </a:pPr>
            <a:r>
              <a:rPr lang="lv-LV" sz="2400" b="1" noProof="0" dirty="0"/>
              <a:t>Pieteikumu izvērtējums</a:t>
            </a:r>
            <a:r>
              <a:rPr lang="lv-LV" sz="2400" noProof="0" dirty="0"/>
              <a:t> – komisija pārbauda atbilstību nolikumam</a:t>
            </a:r>
          </a:p>
          <a:p>
            <a:pPr marL="0" indent="0">
              <a:spcBef>
                <a:spcPts val="0"/>
              </a:spcBef>
              <a:buNone/>
            </a:pPr>
            <a:endParaRPr lang="lv-LV" sz="2400" b="1" noProof="0" dirty="0"/>
          </a:p>
          <a:p>
            <a:pPr marL="0" indent="0">
              <a:spcBef>
                <a:spcPts val="0"/>
              </a:spcBef>
              <a:buNone/>
            </a:pPr>
            <a:r>
              <a:rPr lang="lv-LV" sz="2400" b="1" noProof="0" dirty="0"/>
              <a:t>Publiskais balsojums</a:t>
            </a:r>
            <a:r>
              <a:rPr lang="lv-LV" sz="2400" noProof="0" dirty="0"/>
              <a:t> – geolatvija.lv*</a:t>
            </a:r>
            <a:endParaRPr lang="lv-LV" sz="2400" b="1" noProof="0" dirty="0"/>
          </a:p>
          <a:p>
            <a:pPr marL="0" indent="0">
              <a:spcBef>
                <a:spcPts val="0"/>
              </a:spcBef>
              <a:buNone/>
            </a:pPr>
            <a:endParaRPr lang="lv-LV" sz="2400" b="1" noProof="0" dirty="0"/>
          </a:p>
          <a:p>
            <a:pPr marL="0" indent="0">
              <a:spcBef>
                <a:spcPts val="0"/>
              </a:spcBef>
              <a:buNone/>
            </a:pPr>
            <a:r>
              <a:rPr lang="lv-LV" sz="2400" b="1" noProof="0" dirty="0"/>
              <a:t>Īstenošana</a:t>
            </a:r>
            <a:r>
              <a:rPr lang="lv-LV" sz="2400" noProof="0" dirty="0"/>
              <a:t> – pašvaldība realizē projektus, kuri guvuši lielāko iedzīvotāju atbalstu  katrā no teritoriālajām vienībām</a:t>
            </a:r>
            <a:endParaRPr lang="lv-LV" sz="2400" kern="100" noProof="0" dirty="0">
              <a:solidFill>
                <a:schemeClr val="tx1"/>
              </a:solidFill>
              <a:ea typeface="Aptos" panose="020B0004020202020204" pitchFamily="34" charset="0"/>
              <a:cs typeface="Times New Roman" panose="02020603050405020304" pitchFamily="18" charset="0"/>
            </a:endParaRPr>
          </a:p>
        </p:txBody>
      </p:sp>
      <p:sp>
        <p:nvSpPr>
          <p:cNvPr id="33" name="Blokshēma: savienotājs 32">
            <a:extLst>
              <a:ext uri="{FF2B5EF4-FFF2-40B4-BE49-F238E27FC236}">
                <a16:creationId xmlns:a16="http://schemas.microsoft.com/office/drawing/2014/main" id="{B10BAE65-8B45-4094-2A5F-15DF78A2A1F7}"/>
              </a:ext>
            </a:extLst>
          </p:cNvPr>
          <p:cNvSpPr/>
          <p:nvPr/>
        </p:nvSpPr>
        <p:spPr>
          <a:xfrm>
            <a:off x="815082" y="1580118"/>
            <a:ext cx="424207" cy="433633"/>
          </a:xfrm>
          <a:prstGeom prst="flowChartConnector">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Blokshēma: savienotājs 33">
            <a:extLst>
              <a:ext uri="{FF2B5EF4-FFF2-40B4-BE49-F238E27FC236}">
                <a16:creationId xmlns:a16="http://schemas.microsoft.com/office/drawing/2014/main" id="{CF1CCC20-FC3A-F227-2B3D-C79393703469}"/>
              </a:ext>
            </a:extLst>
          </p:cNvPr>
          <p:cNvSpPr/>
          <p:nvPr/>
        </p:nvSpPr>
        <p:spPr>
          <a:xfrm>
            <a:off x="822705" y="2278999"/>
            <a:ext cx="424207" cy="433633"/>
          </a:xfrm>
          <a:prstGeom prst="flowChartConnector">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0"/>
              </a:spcBef>
              <a:buNone/>
            </a:pPr>
            <a:endParaRPr lang="en-US" sz="2400" b="1" kern="100" noProof="0" dirty="0">
              <a:solidFill>
                <a:schemeClr val="bg1"/>
              </a:solidFill>
              <a:ea typeface="Aptos" panose="020B000402020202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3FDF7348-98F9-321A-9545-522C0F6105B9}"/>
              </a:ext>
            </a:extLst>
          </p:cNvPr>
          <p:cNvSpPr txBox="1"/>
          <p:nvPr/>
        </p:nvSpPr>
        <p:spPr>
          <a:xfrm>
            <a:off x="839667" y="1563341"/>
            <a:ext cx="463380" cy="461665"/>
          </a:xfrm>
          <a:prstGeom prst="rect">
            <a:avLst/>
          </a:prstGeom>
          <a:noFill/>
        </p:spPr>
        <p:txBody>
          <a:bodyPr wrap="square">
            <a:spAutoFit/>
          </a:bodyPr>
          <a:lstStyle/>
          <a:p>
            <a:pPr marL="0" indent="0">
              <a:spcBef>
                <a:spcPts val="0"/>
              </a:spcBef>
              <a:buNone/>
            </a:pPr>
            <a:r>
              <a:rPr lang="en-US" sz="2400" b="1" kern="100" noProof="0" dirty="0">
                <a:solidFill>
                  <a:schemeClr val="bg1"/>
                </a:solidFill>
                <a:ea typeface="Aptos" panose="020B0004020202020204" pitchFamily="34" charset="0"/>
                <a:cs typeface="Times New Roman" panose="02020603050405020304" pitchFamily="18" charset="0"/>
              </a:rPr>
              <a:t>1.</a:t>
            </a:r>
          </a:p>
        </p:txBody>
      </p:sp>
      <p:sp>
        <p:nvSpPr>
          <p:cNvPr id="12" name="Blokshēma: savienotājs 11">
            <a:extLst>
              <a:ext uri="{FF2B5EF4-FFF2-40B4-BE49-F238E27FC236}">
                <a16:creationId xmlns:a16="http://schemas.microsoft.com/office/drawing/2014/main" id="{E0E5BD10-33E9-6953-1FF9-9C2A75846B58}"/>
              </a:ext>
            </a:extLst>
          </p:cNvPr>
          <p:cNvSpPr/>
          <p:nvPr/>
        </p:nvSpPr>
        <p:spPr>
          <a:xfrm>
            <a:off x="831496" y="2931691"/>
            <a:ext cx="424207" cy="433633"/>
          </a:xfrm>
          <a:prstGeom prst="flowChartConnector">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Blokshēma: savienotājs 12">
            <a:extLst>
              <a:ext uri="{FF2B5EF4-FFF2-40B4-BE49-F238E27FC236}">
                <a16:creationId xmlns:a16="http://schemas.microsoft.com/office/drawing/2014/main" id="{2EF76DF4-B4B9-D699-469F-8811ED77D519}"/>
              </a:ext>
            </a:extLst>
          </p:cNvPr>
          <p:cNvSpPr/>
          <p:nvPr/>
        </p:nvSpPr>
        <p:spPr>
          <a:xfrm>
            <a:off x="815081" y="3534574"/>
            <a:ext cx="424207" cy="433633"/>
          </a:xfrm>
          <a:prstGeom prst="flowChartConnector">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Blokshēma: savienotājs 13">
            <a:extLst>
              <a:ext uri="{FF2B5EF4-FFF2-40B4-BE49-F238E27FC236}">
                <a16:creationId xmlns:a16="http://schemas.microsoft.com/office/drawing/2014/main" id="{7E20E626-58C6-9980-3505-863FBD29446E}"/>
              </a:ext>
            </a:extLst>
          </p:cNvPr>
          <p:cNvSpPr/>
          <p:nvPr/>
        </p:nvSpPr>
        <p:spPr>
          <a:xfrm>
            <a:off x="831496" y="4214840"/>
            <a:ext cx="424207" cy="433633"/>
          </a:xfrm>
          <a:prstGeom prst="flowChartConnector">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extBox 14">
            <a:extLst>
              <a:ext uri="{FF2B5EF4-FFF2-40B4-BE49-F238E27FC236}">
                <a16:creationId xmlns:a16="http://schemas.microsoft.com/office/drawing/2014/main" id="{CF126D2B-3C85-52A6-8E77-EB539BACA428}"/>
              </a:ext>
            </a:extLst>
          </p:cNvPr>
          <p:cNvSpPr txBox="1"/>
          <p:nvPr/>
        </p:nvSpPr>
        <p:spPr>
          <a:xfrm>
            <a:off x="856219" y="2273498"/>
            <a:ext cx="463380" cy="461665"/>
          </a:xfrm>
          <a:prstGeom prst="rect">
            <a:avLst/>
          </a:prstGeom>
          <a:noFill/>
        </p:spPr>
        <p:txBody>
          <a:bodyPr wrap="square">
            <a:spAutoFit/>
          </a:bodyPr>
          <a:lstStyle/>
          <a:p>
            <a:pPr marL="0" indent="0">
              <a:spcBef>
                <a:spcPts val="0"/>
              </a:spcBef>
              <a:buNone/>
            </a:pPr>
            <a:r>
              <a:rPr lang="en-US" sz="2400" b="1" kern="100" noProof="0" dirty="0">
                <a:solidFill>
                  <a:schemeClr val="bg1"/>
                </a:solidFill>
                <a:ea typeface="Aptos" panose="020B0004020202020204" pitchFamily="34" charset="0"/>
                <a:cs typeface="Times New Roman" panose="02020603050405020304" pitchFamily="18" charset="0"/>
              </a:rPr>
              <a:t>2.</a:t>
            </a:r>
          </a:p>
        </p:txBody>
      </p:sp>
      <p:sp>
        <p:nvSpPr>
          <p:cNvPr id="16" name="TextBox 15">
            <a:extLst>
              <a:ext uri="{FF2B5EF4-FFF2-40B4-BE49-F238E27FC236}">
                <a16:creationId xmlns:a16="http://schemas.microsoft.com/office/drawing/2014/main" id="{37BE7DF7-0AFB-0695-2A8A-793D7815F241}"/>
              </a:ext>
            </a:extLst>
          </p:cNvPr>
          <p:cNvSpPr txBox="1"/>
          <p:nvPr/>
        </p:nvSpPr>
        <p:spPr>
          <a:xfrm>
            <a:off x="865793" y="2926197"/>
            <a:ext cx="463380" cy="461665"/>
          </a:xfrm>
          <a:prstGeom prst="rect">
            <a:avLst/>
          </a:prstGeom>
          <a:noFill/>
        </p:spPr>
        <p:txBody>
          <a:bodyPr wrap="square">
            <a:spAutoFit/>
          </a:bodyPr>
          <a:lstStyle/>
          <a:p>
            <a:pPr marL="0" indent="0">
              <a:spcBef>
                <a:spcPts val="0"/>
              </a:spcBef>
              <a:buNone/>
            </a:pPr>
            <a:r>
              <a:rPr lang="en-US" sz="2400" b="1" kern="100" noProof="0" dirty="0">
                <a:solidFill>
                  <a:schemeClr val="bg1"/>
                </a:solidFill>
                <a:ea typeface="Aptos" panose="020B0004020202020204" pitchFamily="34" charset="0"/>
                <a:cs typeface="Times New Roman" panose="02020603050405020304" pitchFamily="18" charset="0"/>
              </a:rPr>
              <a:t>3.</a:t>
            </a:r>
          </a:p>
        </p:txBody>
      </p:sp>
      <p:sp>
        <p:nvSpPr>
          <p:cNvPr id="17" name="TextBox 16">
            <a:extLst>
              <a:ext uri="{FF2B5EF4-FFF2-40B4-BE49-F238E27FC236}">
                <a16:creationId xmlns:a16="http://schemas.microsoft.com/office/drawing/2014/main" id="{E0C6E74F-AD43-B283-3945-31395E796038}"/>
              </a:ext>
            </a:extLst>
          </p:cNvPr>
          <p:cNvSpPr txBox="1"/>
          <p:nvPr/>
        </p:nvSpPr>
        <p:spPr>
          <a:xfrm>
            <a:off x="839668" y="3511267"/>
            <a:ext cx="463379" cy="461665"/>
          </a:xfrm>
          <a:prstGeom prst="rect">
            <a:avLst/>
          </a:prstGeom>
          <a:noFill/>
        </p:spPr>
        <p:txBody>
          <a:bodyPr wrap="square">
            <a:spAutoFit/>
          </a:bodyPr>
          <a:lstStyle/>
          <a:p>
            <a:pPr marL="0" indent="0">
              <a:spcBef>
                <a:spcPts val="0"/>
              </a:spcBef>
              <a:buNone/>
            </a:pPr>
            <a:r>
              <a:rPr lang="en-US" sz="2400" b="1" kern="100" noProof="0" dirty="0">
                <a:solidFill>
                  <a:schemeClr val="bg1"/>
                </a:solidFill>
                <a:ea typeface="Aptos" panose="020B0004020202020204" pitchFamily="34" charset="0"/>
                <a:cs typeface="Times New Roman" panose="02020603050405020304" pitchFamily="18" charset="0"/>
              </a:rPr>
              <a:t>4.</a:t>
            </a:r>
          </a:p>
        </p:txBody>
      </p:sp>
      <p:sp>
        <p:nvSpPr>
          <p:cNvPr id="18" name="TextBox 17">
            <a:extLst>
              <a:ext uri="{FF2B5EF4-FFF2-40B4-BE49-F238E27FC236}">
                <a16:creationId xmlns:a16="http://schemas.microsoft.com/office/drawing/2014/main" id="{36E69100-61AD-E03D-8201-97A61A829C1C}"/>
              </a:ext>
            </a:extLst>
          </p:cNvPr>
          <p:cNvSpPr txBox="1"/>
          <p:nvPr/>
        </p:nvSpPr>
        <p:spPr>
          <a:xfrm>
            <a:off x="839667" y="4209804"/>
            <a:ext cx="463380" cy="461665"/>
          </a:xfrm>
          <a:prstGeom prst="rect">
            <a:avLst/>
          </a:prstGeom>
          <a:noFill/>
        </p:spPr>
        <p:txBody>
          <a:bodyPr wrap="square">
            <a:spAutoFit/>
          </a:bodyPr>
          <a:lstStyle/>
          <a:p>
            <a:pPr marL="0" indent="0">
              <a:spcBef>
                <a:spcPts val="0"/>
              </a:spcBef>
              <a:buNone/>
            </a:pPr>
            <a:r>
              <a:rPr lang="en-US" sz="2400" b="1" kern="100" noProof="0" dirty="0">
                <a:solidFill>
                  <a:schemeClr val="bg1"/>
                </a:solidFill>
                <a:ea typeface="Aptos" panose="020B0004020202020204" pitchFamily="34" charset="0"/>
                <a:cs typeface="Times New Roman" panose="02020603050405020304" pitchFamily="18" charset="0"/>
              </a:rPr>
              <a:t>5.</a:t>
            </a:r>
          </a:p>
        </p:txBody>
      </p:sp>
      <p:sp>
        <p:nvSpPr>
          <p:cNvPr id="19" name="Content Placeholder 1">
            <a:extLst>
              <a:ext uri="{FF2B5EF4-FFF2-40B4-BE49-F238E27FC236}">
                <a16:creationId xmlns:a16="http://schemas.microsoft.com/office/drawing/2014/main" id="{1D64F06B-79DF-14B9-C912-98D46D81E1F7}"/>
              </a:ext>
            </a:extLst>
          </p:cNvPr>
          <p:cNvSpPr>
            <a:spLocks noGrp="1"/>
          </p:cNvSpPr>
          <p:nvPr>
            <p:ph idx="4294967295"/>
          </p:nvPr>
        </p:nvSpPr>
        <p:spPr>
          <a:xfrm>
            <a:off x="0" y="5757648"/>
            <a:ext cx="11950574" cy="1074066"/>
          </a:xfrm>
        </p:spPr>
        <p:txBody>
          <a:bodyPr>
            <a:normAutofit/>
          </a:bodyPr>
          <a:lstStyle/>
          <a:p>
            <a:pPr>
              <a:buNone/>
            </a:pPr>
            <a:r>
              <a:rPr lang="en-US" sz="2000" i="1" noProof="0" dirty="0">
                <a:solidFill>
                  <a:srgbClr val="3C3C3C"/>
                </a:solidFill>
                <a:latin typeface="Sofia Pro"/>
              </a:rPr>
              <a:t>	*Ja </a:t>
            </a:r>
            <a:r>
              <a:rPr lang="en-US" sz="2000" i="1" noProof="0" dirty="0">
                <a:solidFill>
                  <a:srgbClr val="3C3C3C"/>
                </a:solidFill>
                <a:effectLst/>
                <a:latin typeface="Sofia Pro"/>
              </a:rPr>
              <a:t>nav </a:t>
            </a:r>
            <a:r>
              <a:rPr lang="lv-LV" sz="2000" i="1" noProof="0" dirty="0">
                <a:solidFill>
                  <a:srgbClr val="3C3C3C"/>
                </a:solidFill>
                <a:effectLst/>
                <a:latin typeface="Sofia Pro"/>
              </a:rPr>
              <a:t>pieejami autentifikācijas rīki, ir iespēja balsot</a:t>
            </a:r>
            <a:r>
              <a:rPr lang="lv-LV" sz="2000" i="1" noProof="0" dirty="0">
                <a:solidFill>
                  <a:srgbClr val="3C3C3C"/>
                </a:solidFill>
                <a:latin typeface="Sofia Pro"/>
              </a:rPr>
              <a:t> </a:t>
            </a:r>
            <a:r>
              <a:rPr lang="lv-LV" sz="2000" i="1" noProof="0" dirty="0">
                <a:solidFill>
                  <a:srgbClr val="3C3C3C"/>
                </a:solidFill>
                <a:effectLst/>
                <a:latin typeface="Sofia Pro"/>
              </a:rPr>
              <a:t>Ventspils bibliotēkās vai Ventspils Digitālajā centrā, uzrādot personas apliecinošu dokumentu.</a:t>
            </a:r>
          </a:p>
          <a:p>
            <a:pPr algn="just">
              <a:buNone/>
            </a:pPr>
            <a:endParaRPr lang="en-US" sz="2000" i="1" noProof="0" dirty="0">
              <a:solidFill>
                <a:srgbClr val="3C3C3C"/>
              </a:solidFill>
              <a:effectLst/>
              <a:latin typeface="Sofia Pro"/>
            </a:endParaRPr>
          </a:p>
          <a:p>
            <a:pPr marL="0" indent="0" algn="just">
              <a:buNone/>
            </a:pPr>
            <a:endParaRPr lang="en-US" sz="2000" i="1" noProof="0" dirty="0">
              <a:solidFill>
                <a:srgbClr val="3C3C3C"/>
              </a:solidFill>
              <a:latin typeface="Sofia Pro"/>
            </a:endParaRPr>
          </a:p>
        </p:txBody>
      </p:sp>
    </p:spTree>
    <p:extLst>
      <p:ext uri="{BB962C8B-B14F-4D97-AF65-F5344CB8AC3E}">
        <p14:creationId xmlns:p14="http://schemas.microsoft.com/office/powerpoint/2010/main" val="221788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irsraksts 2">
            <a:extLst>
              <a:ext uri="{FF2B5EF4-FFF2-40B4-BE49-F238E27FC236}">
                <a16:creationId xmlns:a16="http://schemas.microsoft.com/office/drawing/2014/main" id="{6309B6F2-E755-3614-7E02-5B14727236AA}"/>
              </a:ext>
            </a:extLst>
          </p:cNvPr>
          <p:cNvSpPr>
            <a:spLocks noGrp="1"/>
          </p:cNvSpPr>
          <p:nvPr>
            <p:ph type="title"/>
          </p:nvPr>
        </p:nvSpPr>
        <p:spPr>
          <a:xfrm>
            <a:off x="543208" y="18251"/>
            <a:ext cx="9605727" cy="1325559"/>
          </a:xfrm>
        </p:spPr>
        <p:txBody>
          <a:bodyPr>
            <a:normAutofit/>
          </a:bodyPr>
          <a:lstStyle/>
          <a:p>
            <a:r>
              <a:rPr lang="en-US" sz="4400" noProof="0" dirty="0"/>
              <a:t>PROJEKTA PIETEIKUMA PARAUGS</a:t>
            </a:r>
          </a:p>
        </p:txBody>
      </p:sp>
      <p:sp>
        <p:nvSpPr>
          <p:cNvPr id="4" name="Satura vietturis 3">
            <a:extLst>
              <a:ext uri="{FF2B5EF4-FFF2-40B4-BE49-F238E27FC236}">
                <a16:creationId xmlns:a16="http://schemas.microsoft.com/office/drawing/2014/main" id="{EC66F5F3-85CA-C83E-B13A-BD3521242AA0}"/>
              </a:ext>
            </a:extLst>
          </p:cNvPr>
          <p:cNvSpPr txBox="1">
            <a:spLocks noGrp="1"/>
          </p:cNvSpPr>
          <p:nvPr>
            <p:ph idx="4294967295"/>
          </p:nvPr>
        </p:nvSpPr>
        <p:spPr>
          <a:xfrm>
            <a:off x="1082642" y="1462698"/>
            <a:ext cx="10515600" cy="4643387"/>
          </a:xfrm>
          <a:prstGeom prst="rect">
            <a:avLst/>
          </a:prstGeom>
          <a:noFill/>
        </p:spPr>
        <p:txBody>
          <a:bodyPr wrap="square">
            <a:spAutoFit/>
          </a:bodyPr>
          <a:lstStyle/>
          <a:p>
            <a:pPr marL="0" indent="0">
              <a:spcBef>
                <a:spcPts val="0"/>
              </a:spcBef>
              <a:spcAft>
                <a:spcPts val="1200"/>
              </a:spcAft>
              <a:buNone/>
            </a:pPr>
            <a:endParaRPr lang="lv-LV" sz="2600" b="1" noProof="0" dirty="0"/>
          </a:p>
          <a:p>
            <a:pPr marL="0" indent="0">
              <a:spcBef>
                <a:spcPts val="0"/>
              </a:spcBef>
              <a:spcAft>
                <a:spcPts val="1800"/>
              </a:spcAft>
              <a:buNone/>
            </a:pPr>
            <a:r>
              <a:rPr lang="lv-LV" sz="2600" b="1" noProof="0" dirty="0"/>
              <a:t>Projekta nosaukums: </a:t>
            </a:r>
            <a:r>
              <a:rPr lang="lv-LV" sz="2600" noProof="0" dirty="0"/>
              <a:t>“Rotaļu iekārta”</a:t>
            </a:r>
          </a:p>
          <a:p>
            <a:pPr marL="0" indent="0">
              <a:spcBef>
                <a:spcPts val="0"/>
              </a:spcBef>
              <a:spcAft>
                <a:spcPts val="1800"/>
              </a:spcAft>
              <a:buNone/>
            </a:pPr>
            <a:r>
              <a:rPr lang="lv-LV" sz="2600" b="1" noProof="0" dirty="0"/>
              <a:t>Projekta atslēgas vārdi: </a:t>
            </a:r>
            <a:r>
              <a:rPr lang="lv-LV" sz="2600" noProof="0" dirty="0"/>
              <a:t>Ventspils, Rotaļu laukums</a:t>
            </a:r>
          </a:p>
          <a:p>
            <a:pPr marL="0" indent="0">
              <a:spcBef>
                <a:spcPts val="0"/>
              </a:spcBef>
              <a:buNone/>
            </a:pPr>
            <a:r>
              <a:rPr lang="lv-LV" sz="2600" b="1" noProof="0" dirty="0"/>
              <a:t>Projekta apraksts: </a:t>
            </a:r>
            <a:r>
              <a:rPr lang="lv-LV" sz="2600" noProof="0" dirty="0"/>
              <a:t>projekts paredz izveidot rotaļu laukumu, kas veicinās bērnu fizisko attīstību, kustību prieku un socializēšanos. Tiks izbūvētas šūpoles un slidkalniņš ar drošu gumijas segumu, radot ērtu un drošu vidi. Laukums kļūs par satikšanās vietu ģimenēm un pilsētas viesiem, uzlabojot pilsētvidi un stiprinot kopienas saites. Tas būs piemērots pirmsskolas un jaunākā skolas vecuma bērniem, sniedzot iespēju aktīvai un veselīgai ikdienai.</a:t>
            </a:r>
          </a:p>
          <a:p>
            <a:pPr marL="0" indent="0">
              <a:spcBef>
                <a:spcPts val="0"/>
              </a:spcBef>
              <a:buNone/>
            </a:pPr>
            <a:endParaRPr lang="en-US" sz="2400" b="1" kern="100" noProof="0" dirty="0">
              <a:solidFill>
                <a:schemeClr val="bg1"/>
              </a:solidFill>
              <a:ea typeface="Aptos" panose="020B0004020202020204" pitchFamily="34" charset="0"/>
              <a:cs typeface="Times New Roman" panose="02020603050405020304" pitchFamily="18" charset="0"/>
            </a:endParaRPr>
          </a:p>
        </p:txBody>
      </p:sp>
      <p:pic>
        <p:nvPicPr>
          <p:cNvPr id="5" name="Picture 6" descr="A yellow triangle with black background&#10;&#10;AI-generated content may be incorrect.">
            <a:extLst>
              <a:ext uri="{FF2B5EF4-FFF2-40B4-BE49-F238E27FC236}">
                <a16:creationId xmlns:a16="http://schemas.microsoft.com/office/drawing/2014/main" id="{14BA36D1-0FBD-DC61-BEBA-AD34947EC4F4}"/>
              </a:ext>
            </a:extLst>
          </p:cNvPr>
          <p:cNvPicPr>
            <a:picLocks noChangeAspect="1"/>
          </p:cNvPicPr>
          <p:nvPr/>
        </p:nvPicPr>
        <p:blipFill>
          <a:blip r:embed="rId2"/>
          <a:stretch>
            <a:fillRect/>
          </a:stretch>
        </p:blipFill>
        <p:spPr>
          <a:xfrm>
            <a:off x="543208" y="2008854"/>
            <a:ext cx="435355" cy="435355"/>
          </a:xfrm>
          <a:prstGeom prst="rect">
            <a:avLst/>
          </a:prstGeom>
          <a:noFill/>
          <a:ln cap="flat">
            <a:noFill/>
          </a:ln>
        </p:spPr>
      </p:pic>
      <p:pic>
        <p:nvPicPr>
          <p:cNvPr id="6" name="Picture 6" descr="A yellow triangle with black background&#10;&#10;AI-generated content may be incorrect.">
            <a:extLst>
              <a:ext uri="{FF2B5EF4-FFF2-40B4-BE49-F238E27FC236}">
                <a16:creationId xmlns:a16="http://schemas.microsoft.com/office/drawing/2014/main" id="{E8235386-24BB-DC8E-7375-EA745DFB8F3B}"/>
              </a:ext>
            </a:extLst>
          </p:cNvPr>
          <p:cNvPicPr>
            <a:picLocks noChangeAspect="1"/>
          </p:cNvPicPr>
          <p:nvPr/>
        </p:nvPicPr>
        <p:blipFill>
          <a:blip r:embed="rId2"/>
          <a:stretch>
            <a:fillRect/>
          </a:stretch>
        </p:blipFill>
        <p:spPr>
          <a:xfrm>
            <a:off x="525065" y="2582573"/>
            <a:ext cx="435355" cy="435355"/>
          </a:xfrm>
          <a:prstGeom prst="rect">
            <a:avLst/>
          </a:prstGeom>
          <a:noFill/>
          <a:ln cap="flat">
            <a:noFill/>
          </a:ln>
        </p:spPr>
      </p:pic>
      <p:pic>
        <p:nvPicPr>
          <p:cNvPr id="7" name="Picture 6" descr="A yellow triangle with black background&#10;&#10;AI-generated content may be incorrect.">
            <a:extLst>
              <a:ext uri="{FF2B5EF4-FFF2-40B4-BE49-F238E27FC236}">
                <a16:creationId xmlns:a16="http://schemas.microsoft.com/office/drawing/2014/main" id="{6EBB9155-345D-84EF-D7EF-1921C9745A9C}"/>
              </a:ext>
            </a:extLst>
          </p:cNvPr>
          <p:cNvPicPr>
            <a:picLocks noChangeAspect="1"/>
          </p:cNvPicPr>
          <p:nvPr/>
        </p:nvPicPr>
        <p:blipFill>
          <a:blip r:embed="rId2"/>
          <a:stretch>
            <a:fillRect/>
          </a:stretch>
        </p:blipFill>
        <p:spPr>
          <a:xfrm>
            <a:off x="525064" y="3211322"/>
            <a:ext cx="435355" cy="435355"/>
          </a:xfrm>
          <a:prstGeom prst="rect">
            <a:avLst/>
          </a:prstGeom>
          <a:noFill/>
          <a:ln cap="flat">
            <a:noFill/>
          </a:ln>
        </p:spPr>
      </p:pic>
    </p:spTree>
    <p:extLst>
      <p:ext uri="{BB962C8B-B14F-4D97-AF65-F5344CB8AC3E}">
        <p14:creationId xmlns:p14="http://schemas.microsoft.com/office/powerpoint/2010/main" val="390024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BEB47CB9-96B5-2B22-4153-87EDA9638860}"/>
              </a:ext>
            </a:extLst>
          </p:cNvPr>
          <p:cNvSpPr>
            <a:spLocks noGrp="1"/>
          </p:cNvSpPr>
          <p:nvPr>
            <p:ph idx="4294967295"/>
          </p:nvPr>
        </p:nvSpPr>
        <p:spPr/>
        <p:txBody>
          <a:bodyPr/>
          <a:lstStyle/>
          <a:p>
            <a:pPr marL="0" indent="0">
              <a:buNone/>
            </a:pPr>
            <a:r>
              <a:rPr lang="lv-LV" sz="2600" b="1" noProof="0" dirty="0"/>
              <a:t>Vizualizācija un izvietojums:</a:t>
            </a:r>
          </a:p>
          <a:p>
            <a:pPr marL="0" indent="0">
              <a:buNone/>
            </a:pPr>
            <a:endParaRPr lang="en-US" sz="2600" b="1" noProof="0" dirty="0"/>
          </a:p>
          <a:p>
            <a:pPr marL="0" indent="0">
              <a:buNone/>
            </a:pPr>
            <a:endParaRPr lang="en-US" b="1" noProof="0" dirty="0"/>
          </a:p>
        </p:txBody>
      </p:sp>
      <p:sp>
        <p:nvSpPr>
          <p:cNvPr id="3" name="Virsraksts 2">
            <a:extLst>
              <a:ext uri="{FF2B5EF4-FFF2-40B4-BE49-F238E27FC236}">
                <a16:creationId xmlns:a16="http://schemas.microsoft.com/office/drawing/2014/main" id="{0E4FD24D-5BB9-7D5A-1A74-81E5D956B113}"/>
              </a:ext>
            </a:extLst>
          </p:cNvPr>
          <p:cNvSpPr>
            <a:spLocks noGrp="1"/>
          </p:cNvSpPr>
          <p:nvPr>
            <p:ph type="title"/>
          </p:nvPr>
        </p:nvSpPr>
        <p:spPr>
          <a:xfrm>
            <a:off x="402842" y="18257"/>
            <a:ext cx="8338242" cy="1325559"/>
          </a:xfrm>
        </p:spPr>
        <p:txBody>
          <a:bodyPr>
            <a:normAutofit/>
          </a:bodyPr>
          <a:lstStyle/>
          <a:p>
            <a:r>
              <a:rPr lang="en-US" sz="4400" noProof="0" dirty="0"/>
              <a:t>PROJEKTA PIETEIKUMA PARAUGS</a:t>
            </a:r>
          </a:p>
        </p:txBody>
      </p:sp>
      <p:pic>
        <p:nvPicPr>
          <p:cNvPr id="4" name="Picture 6" descr="A yellow triangle with black background&#10;&#10;AI-generated content may be incorrect.">
            <a:extLst>
              <a:ext uri="{FF2B5EF4-FFF2-40B4-BE49-F238E27FC236}">
                <a16:creationId xmlns:a16="http://schemas.microsoft.com/office/drawing/2014/main" id="{597B3161-A828-A194-C601-C70CADD42319}"/>
              </a:ext>
            </a:extLst>
          </p:cNvPr>
          <p:cNvPicPr>
            <a:picLocks noChangeAspect="1"/>
          </p:cNvPicPr>
          <p:nvPr/>
        </p:nvPicPr>
        <p:blipFill>
          <a:blip r:embed="rId2"/>
          <a:stretch>
            <a:fillRect/>
          </a:stretch>
        </p:blipFill>
        <p:spPr>
          <a:xfrm>
            <a:off x="402842" y="1825627"/>
            <a:ext cx="435355" cy="435355"/>
          </a:xfrm>
          <a:prstGeom prst="rect">
            <a:avLst/>
          </a:prstGeom>
          <a:noFill/>
          <a:ln cap="flat">
            <a:noFill/>
          </a:ln>
        </p:spPr>
      </p:pic>
      <p:pic>
        <p:nvPicPr>
          <p:cNvPr id="8" name="Attēls 7">
            <a:extLst>
              <a:ext uri="{FF2B5EF4-FFF2-40B4-BE49-F238E27FC236}">
                <a16:creationId xmlns:a16="http://schemas.microsoft.com/office/drawing/2014/main" id="{047CBE48-D02C-FBEE-DB7F-FCE2BF3A6950}"/>
              </a:ext>
            </a:extLst>
          </p:cNvPr>
          <p:cNvPicPr>
            <a:picLocks noChangeAspect="1"/>
          </p:cNvPicPr>
          <p:nvPr/>
        </p:nvPicPr>
        <p:blipFill>
          <a:blip r:embed="rId3"/>
          <a:stretch>
            <a:fillRect/>
          </a:stretch>
        </p:blipFill>
        <p:spPr>
          <a:xfrm>
            <a:off x="914163" y="2260982"/>
            <a:ext cx="7629525" cy="3829050"/>
          </a:xfrm>
          <a:prstGeom prst="rect">
            <a:avLst/>
          </a:prstGeom>
        </p:spPr>
      </p:pic>
      <p:pic>
        <p:nvPicPr>
          <p:cNvPr id="10" name="Attēls 9">
            <a:extLst>
              <a:ext uri="{FF2B5EF4-FFF2-40B4-BE49-F238E27FC236}">
                <a16:creationId xmlns:a16="http://schemas.microsoft.com/office/drawing/2014/main" id="{FAC4EE64-EB2F-F269-41FA-7AD5C02DC545}"/>
              </a:ext>
            </a:extLst>
          </p:cNvPr>
          <p:cNvPicPr>
            <a:picLocks noChangeAspect="1"/>
          </p:cNvPicPr>
          <p:nvPr/>
        </p:nvPicPr>
        <p:blipFill>
          <a:blip r:embed="rId4"/>
          <a:stretch>
            <a:fillRect/>
          </a:stretch>
        </p:blipFill>
        <p:spPr>
          <a:xfrm>
            <a:off x="8841887" y="1613282"/>
            <a:ext cx="2714625" cy="4476750"/>
          </a:xfrm>
          <a:prstGeom prst="rect">
            <a:avLst/>
          </a:prstGeom>
        </p:spPr>
      </p:pic>
    </p:spTree>
    <p:extLst>
      <p:ext uri="{BB962C8B-B14F-4D97-AF65-F5344CB8AC3E}">
        <p14:creationId xmlns:p14="http://schemas.microsoft.com/office/powerpoint/2010/main" val="951547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6E219668-BA1B-47EE-0CD1-CE3B9EB90662}"/>
              </a:ext>
            </a:extLst>
          </p:cNvPr>
          <p:cNvSpPr>
            <a:spLocks noGrp="1"/>
          </p:cNvSpPr>
          <p:nvPr>
            <p:ph idx="4294967295"/>
          </p:nvPr>
        </p:nvSpPr>
        <p:spPr/>
        <p:txBody>
          <a:bodyPr/>
          <a:lstStyle/>
          <a:p>
            <a:pPr marL="0" indent="0">
              <a:buNone/>
            </a:pPr>
            <a:r>
              <a:rPr lang="lv-LV" b="1" noProof="0" dirty="0"/>
              <a:t>Tāme:</a:t>
            </a:r>
          </a:p>
          <a:p>
            <a:pPr marL="0" indent="0">
              <a:buNone/>
            </a:pPr>
            <a:endParaRPr lang="en-US" noProof="0" dirty="0"/>
          </a:p>
        </p:txBody>
      </p:sp>
      <p:sp>
        <p:nvSpPr>
          <p:cNvPr id="4" name="Virsraksts 2">
            <a:extLst>
              <a:ext uri="{FF2B5EF4-FFF2-40B4-BE49-F238E27FC236}">
                <a16:creationId xmlns:a16="http://schemas.microsoft.com/office/drawing/2014/main" id="{AC68C016-69B1-4032-9A66-3000319943D2}"/>
              </a:ext>
            </a:extLst>
          </p:cNvPr>
          <p:cNvSpPr>
            <a:spLocks noGrp="1"/>
          </p:cNvSpPr>
          <p:nvPr>
            <p:ph type="title"/>
          </p:nvPr>
        </p:nvSpPr>
        <p:spPr>
          <a:xfrm>
            <a:off x="421740" y="0"/>
            <a:ext cx="10515600" cy="1325562"/>
          </a:xfrm>
        </p:spPr>
        <p:txBody>
          <a:bodyPr>
            <a:normAutofit/>
          </a:bodyPr>
          <a:lstStyle/>
          <a:p>
            <a:r>
              <a:rPr lang="en-US" sz="4400" noProof="0" dirty="0"/>
              <a:t>PROJEKTA PIETEIKUMA PARAUGS</a:t>
            </a:r>
          </a:p>
        </p:txBody>
      </p:sp>
      <p:pic>
        <p:nvPicPr>
          <p:cNvPr id="6" name="Attēls 5">
            <a:extLst>
              <a:ext uri="{FF2B5EF4-FFF2-40B4-BE49-F238E27FC236}">
                <a16:creationId xmlns:a16="http://schemas.microsoft.com/office/drawing/2014/main" id="{06A1ED44-8D1A-FA56-6E7D-A2EDE9BC6BB5}"/>
              </a:ext>
            </a:extLst>
          </p:cNvPr>
          <p:cNvPicPr>
            <a:picLocks noChangeAspect="1"/>
          </p:cNvPicPr>
          <p:nvPr/>
        </p:nvPicPr>
        <p:blipFill>
          <a:blip r:embed="rId2"/>
          <a:stretch>
            <a:fillRect/>
          </a:stretch>
        </p:blipFill>
        <p:spPr>
          <a:xfrm>
            <a:off x="639495" y="2294111"/>
            <a:ext cx="10496550" cy="4152900"/>
          </a:xfrm>
          <a:prstGeom prst="rect">
            <a:avLst/>
          </a:prstGeom>
        </p:spPr>
      </p:pic>
      <p:pic>
        <p:nvPicPr>
          <p:cNvPr id="7" name="Picture 6" descr="A yellow triangle with black background&#10;&#10;AI-generated content may be incorrect.">
            <a:extLst>
              <a:ext uri="{FF2B5EF4-FFF2-40B4-BE49-F238E27FC236}">
                <a16:creationId xmlns:a16="http://schemas.microsoft.com/office/drawing/2014/main" id="{BAD04618-DAB7-8369-3D7C-D62F649F2AE3}"/>
              </a:ext>
            </a:extLst>
          </p:cNvPr>
          <p:cNvPicPr>
            <a:picLocks noChangeAspect="1"/>
          </p:cNvPicPr>
          <p:nvPr/>
        </p:nvPicPr>
        <p:blipFill>
          <a:blip r:embed="rId3"/>
          <a:stretch>
            <a:fillRect/>
          </a:stretch>
        </p:blipFill>
        <p:spPr>
          <a:xfrm>
            <a:off x="402842" y="1825627"/>
            <a:ext cx="435355" cy="435355"/>
          </a:xfrm>
          <a:prstGeom prst="rect">
            <a:avLst/>
          </a:prstGeom>
          <a:noFill/>
          <a:ln cap="flat">
            <a:noFill/>
          </a:ln>
        </p:spPr>
      </p:pic>
    </p:spTree>
    <p:extLst>
      <p:ext uri="{BB962C8B-B14F-4D97-AF65-F5344CB8AC3E}">
        <p14:creationId xmlns:p14="http://schemas.microsoft.com/office/powerpoint/2010/main" val="187773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35B244FB-DDE7-B4C6-A2B7-2D89363691DC}"/>
              </a:ext>
            </a:extLst>
          </p:cNvPr>
          <p:cNvSpPr>
            <a:spLocks noGrp="1"/>
          </p:cNvSpPr>
          <p:nvPr>
            <p:ph idx="4294967295"/>
          </p:nvPr>
        </p:nvSpPr>
        <p:spPr>
          <a:xfrm>
            <a:off x="838196" y="1825627"/>
            <a:ext cx="10515607" cy="4892044"/>
          </a:xfrm>
        </p:spPr>
        <p:txBody>
          <a:bodyPr/>
          <a:lstStyle/>
          <a:p>
            <a:pPr marL="0" indent="0">
              <a:buNone/>
            </a:pPr>
            <a:r>
              <a:rPr lang="lv-LV" noProof="0" dirty="0"/>
              <a:t>Ventspils valstspilsētas pašvaldības domes</a:t>
            </a:r>
          </a:p>
          <a:p>
            <a:pPr marL="0" indent="0">
              <a:spcAft>
                <a:spcPts val="1800"/>
              </a:spcAft>
              <a:buNone/>
            </a:pPr>
            <a:r>
              <a:rPr lang="lv-LV" noProof="0" dirty="0"/>
              <a:t>saistošie noteikumi Nr. 30 nosaka:</a:t>
            </a:r>
          </a:p>
          <a:p>
            <a:pPr marL="0" indent="0">
              <a:buNone/>
            </a:pPr>
            <a:r>
              <a:rPr lang="lv-LV" noProof="0" dirty="0"/>
              <a:t>projektu atlases kritērijus</a:t>
            </a:r>
          </a:p>
          <a:p>
            <a:pPr marL="0" indent="0">
              <a:buNone/>
            </a:pPr>
            <a:r>
              <a:rPr lang="lv-LV" noProof="0" dirty="0"/>
              <a:t>projektu iesniegšanas, izvērtēšanas, </a:t>
            </a:r>
          </a:p>
          <a:p>
            <a:pPr marL="0" indent="0">
              <a:buNone/>
            </a:pPr>
            <a:r>
              <a:rPr lang="lv-LV" noProof="0" dirty="0"/>
              <a:t>balsošanas un ieviešanas termiņus</a:t>
            </a:r>
          </a:p>
          <a:p>
            <a:pPr marL="0" indent="0">
              <a:buNone/>
            </a:pPr>
            <a:r>
              <a:rPr lang="lv-LV" noProof="0" dirty="0"/>
              <a:t>balsošanas veidu un kārtību</a:t>
            </a:r>
          </a:p>
          <a:p>
            <a:pPr marL="0" indent="0">
              <a:buNone/>
            </a:pPr>
            <a:r>
              <a:rPr lang="lv-LV" noProof="0" dirty="0"/>
              <a:t>projekta pieteikuma paraugu</a:t>
            </a:r>
          </a:p>
          <a:p>
            <a:pPr marL="0" indent="0">
              <a:buNone/>
            </a:pPr>
            <a:endParaRPr lang="en-US" noProof="0" dirty="0"/>
          </a:p>
          <a:p>
            <a:pPr marL="0" indent="0">
              <a:buNone/>
            </a:pPr>
            <a:r>
              <a:rPr lang="lv-LV" sz="2000" noProof="0" dirty="0"/>
              <a:t>Pašvaldības likuma </a:t>
            </a:r>
            <a:r>
              <a:rPr lang="en-US" sz="2000" noProof="0" dirty="0"/>
              <a:t>59., 60., 61. un</a:t>
            </a:r>
            <a:r>
              <a:rPr lang="lv-LV" sz="2000" noProof="0" dirty="0"/>
              <a:t> </a:t>
            </a:r>
            <a:r>
              <a:rPr lang="en-US" sz="2000" noProof="0" dirty="0"/>
              <a:t>62. pants</a:t>
            </a:r>
          </a:p>
        </p:txBody>
      </p:sp>
      <p:sp>
        <p:nvSpPr>
          <p:cNvPr id="3" name="Virsraksts 2">
            <a:extLst>
              <a:ext uri="{FF2B5EF4-FFF2-40B4-BE49-F238E27FC236}">
                <a16:creationId xmlns:a16="http://schemas.microsoft.com/office/drawing/2014/main" id="{A7C3489C-1473-7062-5FA0-5EB41A862AFF}"/>
              </a:ext>
            </a:extLst>
          </p:cNvPr>
          <p:cNvSpPr>
            <a:spLocks noGrp="1"/>
          </p:cNvSpPr>
          <p:nvPr>
            <p:ph type="title"/>
          </p:nvPr>
        </p:nvSpPr>
        <p:spPr/>
        <p:txBody>
          <a:bodyPr/>
          <a:lstStyle/>
          <a:p>
            <a:r>
              <a:rPr lang="lv-LV" noProof="0" dirty="0"/>
              <a:t>Tiesiskais regulējums</a:t>
            </a:r>
          </a:p>
        </p:txBody>
      </p:sp>
      <p:pic>
        <p:nvPicPr>
          <p:cNvPr id="4" name="Picture 6" descr="A yellow triangle with black background&#10;&#10;AI-generated content may be incorrect.">
            <a:extLst>
              <a:ext uri="{FF2B5EF4-FFF2-40B4-BE49-F238E27FC236}">
                <a16:creationId xmlns:a16="http://schemas.microsoft.com/office/drawing/2014/main" id="{3F285F60-7178-56ED-3B7A-BD616DEF2E8A}"/>
              </a:ext>
            </a:extLst>
          </p:cNvPr>
          <p:cNvPicPr>
            <a:picLocks noChangeAspect="1"/>
          </p:cNvPicPr>
          <p:nvPr/>
        </p:nvPicPr>
        <p:blipFill>
          <a:blip r:embed="rId2"/>
          <a:stretch>
            <a:fillRect/>
          </a:stretch>
        </p:blipFill>
        <p:spPr>
          <a:xfrm>
            <a:off x="402841" y="3132408"/>
            <a:ext cx="435355" cy="435355"/>
          </a:xfrm>
          <a:prstGeom prst="rect">
            <a:avLst/>
          </a:prstGeom>
          <a:noFill/>
          <a:ln cap="flat">
            <a:noFill/>
          </a:ln>
        </p:spPr>
      </p:pic>
      <p:pic>
        <p:nvPicPr>
          <p:cNvPr id="6" name="Picture 6" descr="A yellow triangle with black background&#10;&#10;AI-generated content may be incorrect.">
            <a:extLst>
              <a:ext uri="{FF2B5EF4-FFF2-40B4-BE49-F238E27FC236}">
                <a16:creationId xmlns:a16="http://schemas.microsoft.com/office/drawing/2014/main" id="{8A070D29-5A7D-F768-391B-183F542851C2}"/>
              </a:ext>
            </a:extLst>
          </p:cNvPr>
          <p:cNvPicPr>
            <a:picLocks noChangeAspect="1"/>
          </p:cNvPicPr>
          <p:nvPr/>
        </p:nvPicPr>
        <p:blipFill>
          <a:blip r:embed="rId2"/>
          <a:stretch>
            <a:fillRect/>
          </a:stretch>
        </p:blipFill>
        <p:spPr>
          <a:xfrm>
            <a:off x="402841" y="4602047"/>
            <a:ext cx="435355" cy="435355"/>
          </a:xfrm>
          <a:prstGeom prst="rect">
            <a:avLst/>
          </a:prstGeom>
          <a:noFill/>
          <a:ln cap="flat">
            <a:noFill/>
          </a:ln>
        </p:spPr>
      </p:pic>
      <p:pic>
        <p:nvPicPr>
          <p:cNvPr id="7" name="Picture 6" descr="A yellow triangle with black background&#10;&#10;AI-generated content may be incorrect.">
            <a:extLst>
              <a:ext uri="{FF2B5EF4-FFF2-40B4-BE49-F238E27FC236}">
                <a16:creationId xmlns:a16="http://schemas.microsoft.com/office/drawing/2014/main" id="{F2386E25-8F1A-ECAD-D19B-4E1C50F65AD8}"/>
              </a:ext>
            </a:extLst>
          </p:cNvPr>
          <p:cNvPicPr>
            <a:picLocks noChangeAspect="1"/>
          </p:cNvPicPr>
          <p:nvPr/>
        </p:nvPicPr>
        <p:blipFill>
          <a:blip r:embed="rId2"/>
          <a:stretch>
            <a:fillRect/>
          </a:stretch>
        </p:blipFill>
        <p:spPr>
          <a:xfrm>
            <a:off x="402841" y="5183953"/>
            <a:ext cx="435355" cy="435355"/>
          </a:xfrm>
          <a:prstGeom prst="rect">
            <a:avLst/>
          </a:prstGeom>
          <a:noFill/>
          <a:ln cap="flat">
            <a:noFill/>
          </a:ln>
        </p:spPr>
      </p:pic>
      <p:pic>
        <p:nvPicPr>
          <p:cNvPr id="8" name="Picture 6" descr="A yellow triangle with black background&#10;&#10;AI-generated content may be incorrect.">
            <a:extLst>
              <a:ext uri="{FF2B5EF4-FFF2-40B4-BE49-F238E27FC236}">
                <a16:creationId xmlns:a16="http://schemas.microsoft.com/office/drawing/2014/main" id="{50F03141-8D72-31E5-AA61-D925629FB44B}"/>
              </a:ext>
            </a:extLst>
          </p:cNvPr>
          <p:cNvPicPr>
            <a:picLocks noChangeAspect="1"/>
          </p:cNvPicPr>
          <p:nvPr/>
        </p:nvPicPr>
        <p:blipFill>
          <a:blip r:embed="rId2"/>
          <a:stretch>
            <a:fillRect/>
          </a:stretch>
        </p:blipFill>
        <p:spPr>
          <a:xfrm>
            <a:off x="402841" y="3699595"/>
            <a:ext cx="435355" cy="435355"/>
          </a:xfrm>
          <a:prstGeom prst="rect">
            <a:avLst/>
          </a:prstGeom>
          <a:noFill/>
          <a:ln cap="flat">
            <a:noFill/>
          </a:ln>
        </p:spPr>
      </p:pic>
      <p:pic>
        <p:nvPicPr>
          <p:cNvPr id="11" name="Attēls 10">
            <a:extLst>
              <a:ext uri="{FF2B5EF4-FFF2-40B4-BE49-F238E27FC236}">
                <a16:creationId xmlns:a16="http://schemas.microsoft.com/office/drawing/2014/main" id="{7735F8A1-90F8-9C77-CD86-EAC62B53ED30}"/>
              </a:ext>
            </a:extLst>
          </p:cNvPr>
          <p:cNvPicPr>
            <a:picLocks noChangeAspect="1"/>
          </p:cNvPicPr>
          <p:nvPr/>
        </p:nvPicPr>
        <p:blipFill>
          <a:blip r:embed="rId3"/>
          <a:stretch>
            <a:fillRect/>
          </a:stretch>
        </p:blipFill>
        <p:spPr>
          <a:xfrm>
            <a:off x="7913437" y="1886738"/>
            <a:ext cx="3590914" cy="3930008"/>
          </a:xfrm>
          <a:prstGeom prst="rect">
            <a:avLst/>
          </a:prstGeom>
        </p:spPr>
      </p:pic>
    </p:spTree>
    <p:extLst>
      <p:ext uri="{BB962C8B-B14F-4D97-AF65-F5344CB8AC3E}">
        <p14:creationId xmlns:p14="http://schemas.microsoft.com/office/powerpoint/2010/main" val="287644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3376</TotalTime>
  <Words>470</Words>
  <Application>Microsoft Office PowerPoint</Application>
  <PresentationFormat>Platekrāna</PresentationFormat>
  <Paragraphs>68</Paragraphs>
  <Slides>11</Slides>
  <Notes>1</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11</vt:i4>
      </vt:variant>
    </vt:vector>
  </HeadingPairs>
  <TitlesOfParts>
    <vt:vector size="17" baseType="lpstr">
      <vt:lpstr>Aptos</vt:lpstr>
      <vt:lpstr>Aptos Display</vt:lpstr>
      <vt:lpstr>Arial</vt:lpstr>
      <vt:lpstr>Sofia Pro</vt:lpstr>
      <vt:lpstr>Times New Roman</vt:lpstr>
      <vt:lpstr>Office Theme</vt:lpstr>
      <vt:lpstr>PowerPoint prezentācija</vt:lpstr>
      <vt:lpstr>MĒRĶIS</vt:lpstr>
      <vt:lpstr>GALVENIE NOSACĪJUJMI</vt:lpstr>
      <vt:lpstr>FINANSĒJUMS 2025. gadam</vt:lpstr>
      <vt:lpstr>KONKURSA NORISE</vt:lpstr>
      <vt:lpstr>PROJEKTA PIETEIKUMA PARAUGS</vt:lpstr>
      <vt:lpstr>PROJEKTA PIETEIKUMA PARAUGS</vt:lpstr>
      <vt:lpstr>PROJEKTA PIETEIKUMA PARAUGS</vt:lpstr>
      <vt:lpstr>Tiesiskais regulējums</vt:lpstr>
      <vt:lpstr>2025. gada konkursa rezultāti</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Mārcis Putnieks</dc:creator>
  <cp:lastModifiedBy>Agnese Žižmanova</cp:lastModifiedBy>
  <cp:revision>38</cp:revision>
  <cp:lastPrinted>2025-10-17T08:04:36Z</cp:lastPrinted>
  <dcterms:created xsi:type="dcterms:W3CDTF">2025-03-25T14:49:15Z</dcterms:created>
  <dcterms:modified xsi:type="dcterms:W3CDTF">2025-11-08T07:14:33Z</dcterms:modified>
</cp:coreProperties>
</file>