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7" r:id="rId3"/>
    <p:sldId id="282" r:id="rId4"/>
    <p:sldId id="285" r:id="rId5"/>
    <p:sldId id="258" r:id="rId6"/>
    <p:sldId id="287" r:id="rId7"/>
    <p:sldId id="279" r:id="rId8"/>
    <p:sldId id="284" r:id="rId9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 dirty="0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2BC0D-DF56-46C1-86DC-17654F6F0313}" type="datetimeFigureOut">
              <a:rPr lang="lv-LV" smtClean="0"/>
              <a:t>24.02.2026</a:t>
            </a:fld>
            <a:endParaRPr lang="lv-LV" dirty="0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 dirty="0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 dirty="0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63521-A048-448F-8BB8-650C1F843B28}" type="slidenum">
              <a:rPr lang="lv-LV" smtClean="0"/>
              <a:t>‹#›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98713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63521-A048-448F-8BB8-650C1F843B28}" type="slidenum">
              <a:rPr lang="lv-LV" smtClean="0"/>
              <a:t>1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986573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ull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long pier with a lighthouse on it&#10;&#10;AI-generated content may be incorrect.">
            <a:extLst>
              <a:ext uri="{FF2B5EF4-FFF2-40B4-BE49-F238E27FC236}">
                <a16:creationId xmlns:a16="http://schemas.microsoft.com/office/drawing/2014/main" id="{1BAC2ADE-2023-22B0-CF04-0AFE72900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1341171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ars_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66EF820-CCD9-DE14-9B40-9114FB8CC43E}"/>
              </a:ext>
            </a:extLst>
          </p:cNvPr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02377F6-108E-F7B1-2D12-0C8F171618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8251"/>
            <a:ext cx="10515600" cy="1325559"/>
          </a:xfrm>
        </p:spPr>
        <p:txBody>
          <a:bodyPr/>
          <a:lstStyle>
            <a:lvl1pPr>
              <a:defRPr sz="5400" b="1">
                <a:ln w="12700">
                  <a:solidFill>
                    <a:srgbClr val="A77D18"/>
                  </a:solidFill>
                </a:ln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185488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s_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blue and yellow squares&#10;&#10;AI-generated content may be incorrect.">
            <a:extLst>
              <a:ext uri="{FF2B5EF4-FFF2-40B4-BE49-F238E27FC236}">
                <a16:creationId xmlns:a16="http://schemas.microsoft.com/office/drawing/2014/main" id="{D9CFF79B-533E-5788-ED8B-2E333D2B6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8" descr="A yellow and blue logo&#10;&#10;AI-generated content may be incorrect.">
            <a:extLst>
              <a:ext uri="{FF2B5EF4-FFF2-40B4-BE49-F238E27FC236}">
                <a16:creationId xmlns:a16="http://schemas.microsoft.com/office/drawing/2014/main" id="{9394514F-D08D-2923-E95B-78BFF25DF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731" y="228600"/>
            <a:ext cx="1810640" cy="11041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06E5AC-D9C7-E433-3443-5626E396208D}"/>
              </a:ext>
            </a:extLst>
          </p:cNvPr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28C704-D242-7FCD-5B15-F462A10DF604}"/>
              </a:ext>
            </a:extLst>
          </p:cNvPr>
          <p:cNvSpPr txBox="1"/>
          <p:nvPr userDrawn="1"/>
        </p:nvSpPr>
        <p:spPr>
          <a:xfrm>
            <a:off x="11562972" y="6356351"/>
            <a:ext cx="496043" cy="365129"/>
          </a:xfrm>
          <a:prstGeom prst="rect">
            <a:avLst/>
          </a:prstGeom>
          <a:noFill/>
          <a:ln w="3175"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0A0429-E0CB-465E-8573-A333A1A2B903}" type="slidenum">
              <a:rPr b="1">
                <a:ln w="6350">
                  <a:solidFill>
                    <a:srgbClr val="A77D18"/>
                  </a:solidFill>
                </a:ln>
                <a:solidFill>
                  <a:schemeClr val="bg1"/>
                </a:solidFill>
              </a:rPr>
              <a:t>‹#›</a:t>
            </a:fld>
            <a:endParaRPr lang="en-GB" sz="1800" b="1" i="0" u="none" strike="noStrike" kern="1200" cap="none" spc="0" baseline="0" dirty="0">
              <a:ln w="6350">
                <a:solidFill>
                  <a:srgbClr val="A77D18"/>
                </a:solidFill>
              </a:ln>
              <a:solidFill>
                <a:schemeClr val="bg1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DCE754-DBB2-85EB-5E05-5D4204B9AE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8251"/>
            <a:ext cx="10515600" cy="1325559"/>
          </a:xfrm>
        </p:spPr>
        <p:txBody>
          <a:bodyPr/>
          <a:lstStyle>
            <a:lvl1pPr>
              <a:defRPr sz="5400" b="1">
                <a:ln w="12700">
                  <a:solidFill>
                    <a:srgbClr val="A77D18"/>
                  </a:solidFill>
                </a:ln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739199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z virsrak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A white rectangle with a white background&#10;&#10;AI-generated content may be incorrect.">
            <a:extLst>
              <a:ext uri="{FF2B5EF4-FFF2-40B4-BE49-F238E27FC236}">
                <a16:creationId xmlns:a16="http://schemas.microsoft.com/office/drawing/2014/main" id="{EB68DA2B-2ABA-18F7-A9BE-6EF83A694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7" descr="A yellow and blue logo&#10;&#10;AI-generated content may be incorrect.">
            <a:extLst>
              <a:ext uri="{FF2B5EF4-FFF2-40B4-BE49-F238E27FC236}">
                <a16:creationId xmlns:a16="http://schemas.microsoft.com/office/drawing/2014/main" id="{5FEAE8F4-6EA0-4B21-869A-40E039C84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731" y="228600"/>
            <a:ext cx="1810640" cy="11041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6B877F-A0F3-E88D-65B3-D9C35289EA1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466161"/>
            <a:ext cx="10515600" cy="57107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1E2BC-38CC-7B64-715F-DE2BFB9C5AF1}"/>
              </a:ext>
            </a:extLst>
          </p:cNvPr>
          <p:cNvSpPr txBox="1"/>
          <p:nvPr userDrawn="1"/>
        </p:nvSpPr>
        <p:spPr>
          <a:xfrm>
            <a:off x="11562972" y="6356351"/>
            <a:ext cx="496043" cy="365129"/>
          </a:xfrm>
          <a:prstGeom prst="rect">
            <a:avLst/>
          </a:prstGeom>
          <a:noFill/>
          <a:ln w="3175"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0A0429-E0CB-465E-8573-A333A1A2B903}" type="slidenum">
              <a:rPr b="1">
                <a:ln w="6350">
                  <a:solidFill>
                    <a:srgbClr val="A77D18"/>
                  </a:solidFill>
                </a:ln>
                <a:solidFill>
                  <a:schemeClr val="bg1"/>
                </a:solidFill>
              </a:rPr>
              <a:t>‹#›</a:t>
            </a:fld>
            <a:endParaRPr lang="en-GB" sz="1800" b="1" i="0" u="none" strike="noStrike" kern="1200" cap="none" spc="0" baseline="0" dirty="0">
              <a:ln w="6350">
                <a:solidFill>
                  <a:srgbClr val="A77D18"/>
                </a:solidFill>
              </a:ln>
              <a:solidFill>
                <a:schemeClr val="bg1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54694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u_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B8A6-3AC4-7730-A8B3-08BEF7537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E68FC4-7CE4-1947-D796-84A900A00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340A8B2-E746-46E7-99AD-2F1606D3BE10}" type="datetime1">
              <a:rPr lang="en-GB" smtClean="0"/>
              <a:pPr lvl="0"/>
              <a:t>24/02/2026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211B1-3E82-4DDC-3624-33A82E5A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729CD-7A8D-7FA3-AC38-F6384FCEC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341A78E-BBB4-4BA0-AFAC-731119FADCFA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955A5-54D5-E2C9-EE20-8AE0B74883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79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FFDB9B-230B-353A-5898-0F3E3FB2A7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F6AF2-EDB0-CD9B-F68D-5F07620800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53409-D943-7296-4F3D-ECC511B93F7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6340A8B2-E746-46E7-99AD-2F1606D3BE10}" type="datetime1">
              <a:rPr lang="en-GB"/>
              <a:pPr lvl="0"/>
              <a:t>24/02/2026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DBD11-2044-01FD-1580-50C6C9CB087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EEA0D-BBE2-A667-2634-54883065246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4341A78E-BBB4-4BA0-AFAC-731119FADCFA}" type="slidenum">
              <a:t>‹#›</a:t>
            </a:fld>
            <a:endParaRPr lang="en-GB" dirty="0"/>
          </a:p>
        </p:txBody>
      </p:sp>
      <p:pic>
        <p:nvPicPr>
          <p:cNvPr id="7" name="Picture 9" descr="A blue and yellow squares">
            <a:extLst>
              <a:ext uri="{FF2B5EF4-FFF2-40B4-BE49-F238E27FC236}">
                <a16:creationId xmlns:a16="http://schemas.microsoft.com/office/drawing/2014/main" id="{0FB6C138-CE0F-4854-411E-0AA9B7786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2" descr="A yellow and blue logo&#10;&#10;AI-generated content may be incorrect.">
            <a:extLst>
              <a:ext uri="{FF2B5EF4-FFF2-40B4-BE49-F238E27FC236}">
                <a16:creationId xmlns:a16="http://schemas.microsoft.com/office/drawing/2014/main" id="{86694F83-E6AF-41C9-08DB-32D4B4CBE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4731" y="228600"/>
            <a:ext cx="1810640" cy="11041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FFB2B1-3549-D0DD-238F-3FAF821A127E}"/>
              </a:ext>
            </a:extLst>
          </p:cNvPr>
          <p:cNvSpPr txBox="1"/>
          <p:nvPr userDrawn="1"/>
        </p:nvSpPr>
        <p:spPr>
          <a:xfrm>
            <a:off x="11562972" y="6356351"/>
            <a:ext cx="496043" cy="365129"/>
          </a:xfrm>
          <a:prstGeom prst="rect">
            <a:avLst/>
          </a:prstGeom>
          <a:noFill/>
          <a:ln w="3175"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0A0429-E0CB-465E-8573-A333A1A2B903}" type="slidenum">
              <a:rPr b="1">
                <a:ln w="6350">
                  <a:solidFill>
                    <a:srgbClr val="A77D18"/>
                  </a:solidFill>
                </a:ln>
                <a:solidFill>
                  <a:schemeClr val="bg1"/>
                </a:solidFill>
              </a:rPr>
              <a:t>‹#›</a:t>
            </a:fld>
            <a:endParaRPr lang="en-GB" sz="1800" b="1" i="0" u="none" strike="noStrike" kern="1200" cap="none" spc="0" baseline="0" dirty="0">
              <a:ln w="6350">
                <a:solidFill>
                  <a:srgbClr val="A77D18"/>
                </a:solidFill>
              </a:ln>
              <a:solidFill>
                <a:schemeClr val="bg1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Apt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GB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GB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B47A417-7B85-4111-9B51-C2DE9F2A4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81" y="301495"/>
            <a:ext cx="3008028" cy="14637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 descr="A yellow and blue logo&#10;&#10;AI-generated content may be incorrect.">
            <a:extLst>
              <a:ext uri="{FF2B5EF4-FFF2-40B4-BE49-F238E27FC236}">
                <a16:creationId xmlns:a16="http://schemas.microsoft.com/office/drawing/2014/main" id="{278C5E4B-DECF-6FBB-AC9F-E26419540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4391" y="224530"/>
            <a:ext cx="2141332" cy="13058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12FBFD-2696-715D-4327-616EBCB20A5A}"/>
              </a:ext>
            </a:extLst>
          </p:cNvPr>
          <p:cNvSpPr txBox="1"/>
          <p:nvPr/>
        </p:nvSpPr>
        <p:spPr>
          <a:xfrm>
            <a:off x="2797584" y="4440982"/>
            <a:ext cx="8716392" cy="19979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400" b="1" i="0" u="none" strike="noStrike" kern="1200" cap="none" spc="0" baseline="0" noProof="0" dirty="0">
              <a:ln w="19050">
                <a:solidFill>
                  <a:srgbClr val="A77D18"/>
                </a:solidFill>
              </a:ln>
              <a:solidFill>
                <a:srgbClr val="FFFFFF"/>
              </a:solidFill>
              <a:uFillTx/>
              <a:latin typeface="Aptos Display"/>
              <a:cs typeface="Arial" pitchFamily="3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DC0490-AE15-F5E2-F516-FEE6BD70A5C9}"/>
              </a:ext>
            </a:extLst>
          </p:cNvPr>
          <p:cNvSpPr txBox="1"/>
          <p:nvPr/>
        </p:nvSpPr>
        <p:spPr>
          <a:xfrm>
            <a:off x="524525" y="5092708"/>
            <a:ext cx="10150531" cy="12089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6000" b="1" i="0" u="none" strike="noStrike" kern="1200" cap="none" spc="0" baseline="0" noProof="0" dirty="0">
                <a:ln w="19050">
                  <a:solidFill>
                    <a:srgbClr val="A77D18"/>
                  </a:solidFill>
                </a:ln>
                <a:solidFill>
                  <a:srgbClr val="FFFFFF"/>
                </a:solidFill>
                <a:uFillTx/>
                <a:latin typeface="Aptos Display"/>
                <a:cs typeface="Arial" pitchFamily="34"/>
              </a:rPr>
              <a:t>Līdzdalības budžeta konkurss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654EDA-283F-C50E-D9D4-21FBAB07E5B9}"/>
              </a:ext>
            </a:extLst>
          </p:cNvPr>
          <p:cNvSpPr txBox="1"/>
          <p:nvPr/>
        </p:nvSpPr>
        <p:spPr>
          <a:xfrm>
            <a:off x="524524" y="4440982"/>
            <a:ext cx="10150531" cy="12089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8000" b="1" i="0" u="none" strike="noStrike" kern="1200" cap="none" spc="0" baseline="0" noProof="0" dirty="0">
                <a:ln w="19050">
                  <a:solidFill>
                    <a:srgbClr val="A77D18"/>
                  </a:solidFill>
                </a:ln>
                <a:solidFill>
                  <a:srgbClr val="FFFFFF"/>
                </a:solidFill>
                <a:uFillTx/>
                <a:latin typeface="Aptos Display"/>
                <a:cs typeface="Arial" pitchFamily="34"/>
              </a:rPr>
              <a:t>2026</a:t>
            </a:r>
          </a:p>
        </p:txBody>
      </p:sp>
      <p:pic>
        <p:nvPicPr>
          <p:cNvPr id="8" name="Attēls 7" descr="Attēls, kurā ir apģērbs, debesis, persona, teksts&#10;&#10;Mākslīgā intelekta ģenerēts saturs var būt nepareizs.">
            <a:extLst>
              <a:ext uri="{FF2B5EF4-FFF2-40B4-BE49-F238E27FC236}">
                <a16:creationId xmlns:a16="http://schemas.microsoft.com/office/drawing/2014/main" id="{4666EA02-3FC5-48B9-6A9B-72D3078B8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tura vietturis 1">
            <a:extLst>
              <a:ext uri="{FF2B5EF4-FFF2-40B4-BE49-F238E27FC236}">
                <a16:creationId xmlns:a16="http://schemas.microsoft.com/office/drawing/2014/main" id="{BA069C3D-E76C-CFC0-1ABB-A3ACEE6F1D7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1947" y="1561715"/>
            <a:ext cx="10258334" cy="49637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noProof="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lv-LV" b="1" noProof="0" dirty="0">
                <a:solidFill>
                  <a:srgbClr val="002060"/>
                </a:solidFill>
                <a:latin typeface="+mn-lt"/>
              </a:rPr>
              <a:t>Veicināt iedzīvotāju iesaisti Pašvaldības administratīvās teritorijas attīstības jautājumu izlemšanā un lēmumu pieņemšanā par līdzdalības budžeta izlietošanu.</a:t>
            </a:r>
          </a:p>
          <a:p>
            <a:pPr marL="0" indent="0">
              <a:buNone/>
            </a:pPr>
            <a:endParaRPr lang="lv-LV" noProof="0" dirty="0">
              <a:solidFill>
                <a:srgbClr val="002060"/>
              </a:solidFill>
              <a:latin typeface="+mn-lt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lv-LV" b="1" noProof="0" dirty="0">
                <a:solidFill>
                  <a:srgbClr val="002060"/>
                </a:solidFill>
                <a:latin typeface="+mn-lt"/>
              </a:rPr>
              <a:t>Dot iespēju ikvienam ventspilniekam no 16 gadu vecuma: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lv-LV" b="1" noProof="0" dirty="0">
                <a:solidFill>
                  <a:srgbClr val="002060"/>
                </a:solidFill>
                <a:latin typeface="+mn-lt"/>
              </a:rPr>
              <a:t>iesniegt savas idejas </a:t>
            </a:r>
            <a:r>
              <a:rPr lang="lv-LV" noProof="0" dirty="0">
                <a:solidFill>
                  <a:srgbClr val="002060"/>
                </a:solidFill>
                <a:latin typeface="+mn-lt"/>
              </a:rPr>
              <a:t>pilsētas publiskās ārtelpas uzlabošanai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lv-LV" b="1" noProof="0" dirty="0">
                <a:solidFill>
                  <a:srgbClr val="002060"/>
                </a:solidFill>
                <a:latin typeface="+mn-lt"/>
              </a:rPr>
              <a:t>balsot</a:t>
            </a:r>
            <a:r>
              <a:rPr lang="lv-LV" noProof="0" dirty="0">
                <a:solidFill>
                  <a:srgbClr val="002060"/>
                </a:solidFill>
                <a:latin typeface="+mn-lt"/>
              </a:rPr>
              <a:t> par citu iedzīvotāju iesniegtajiem projektiem</a:t>
            </a:r>
          </a:p>
          <a:p>
            <a:endParaRPr lang="en-US" noProof="0" dirty="0">
              <a:solidFill>
                <a:srgbClr val="002060"/>
              </a:solidFill>
            </a:endParaRPr>
          </a:p>
        </p:txBody>
      </p:sp>
      <p:sp>
        <p:nvSpPr>
          <p:cNvPr id="3" name="Virsraksts 2">
            <a:extLst>
              <a:ext uri="{FF2B5EF4-FFF2-40B4-BE49-F238E27FC236}">
                <a16:creationId xmlns:a16="http://schemas.microsoft.com/office/drawing/2014/main" id="{075EFB36-86B8-1F14-E8CF-19A85EC3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089" y="18257"/>
            <a:ext cx="10515600" cy="1325559"/>
          </a:xfrm>
        </p:spPr>
        <p:txBody>
          <a:bodyPr/>
          <a:lstStyle/>
          <a:p>
            <a:r>
              <a:rPr lang="en-US" sz="4400" noProof="0" dirty="0"/>
              <a:t>Mērķis</a:t>
            </a:r>
            <a:r>
              <a:rPr lang="lv-LV" sz="4000" noProof="0" dirty="0"/>
              <a:t>:</a:t>
            </a:r>
            <a:endParaRPr lang="en-US" noProof="0" dirty="0"/>
          </a:p>
        </p:txBody>
      </p:sp>
      <p:pic>
        <p:nvPicPr>
          <p:cNvPr id="5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EB2FA183-7F00-CCEE-7B2B-28CBA72F7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28" y="4551225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A53EB76D-C4F4-8A32-99C1-6F2CA5E9E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29" y="5252816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4249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tura vietturis 1">
            <a:extLst>
              <a:ext uri="{FF2B5EF4-FFF2-40B4-BE49-F238E27FC236}">
                <a16:creationId xmlns:a16="http://schemas.microsoft.com/office/drawing/2014/main" id="{6AC9F9DC-D3A9-131C-4962-049A033350A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39419" y="1715446"/>
            <a:ext cx="9854679" cy="48254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lv-LV" b="1" noProof="0" dirty="0">
                <a:solidFill>
                  <a:srgbClr val="002060"/>
                </a:solidFill>
              </a:rPr>
              <a:t>Iesniedzējs</a:t>
            </a:r>
            <a:r>
              <a:rPr lang="lv-LV" noProof="0" dirty="0">
                <a:solidFill>
                  <a:srgbClr val="002060"/>
                </a:solidFill>
              </a:rPr>
              <a:t> - fiziska persona, kura sasniegusi 16 gadu vecumu, biedrība vai nodibinājums, kurā nav pašvaldības dalības.</a:t>
            </a:r>
          </a:p>
          <a:p>
            <a:pPr marL="0" indent="0">
              <a:buNone/>
            </a:pPr>
            <a:r>
              <a:rPr lang="lv-LV" b="1" noProof="0" dirty="0">
                <a:solidFill>
                  <a:srgbClr val="002060"/>
                </a:solidFill>
              </a:rPr>
              <a:t>Ideja</a:t>
            </a:r>
            <a:r>
              <a:rPr lang="lv-LV" noProof="0" dirty="0">
                <a:solidFill>
                  <a:srgbClr val="002060"/>
                </a:solidFill>
              </a:rPr>
              <a:t> - apkaimes infrastruktūras uzlabošana, kas nav saistīta ar komercdarbību, politiku, reliģiskām aktivitātēm.</a:t>
            </a:r>
          </a:p>
          <a:p>
            <a:pPr marL="0" indent="0">
              <a:buNone/>
            </a:pPr>
            <a:r>
              <a:rPr lang="lv-LV" b="1" noProof="0" dirty="0">
                <a:solidFill>
                  <a:srgbClr val="002060"/>
                </a:solidFill>
              </a:rPr>
              <a:t>Vieta</a:t>
            </a:r>
            <a:r>
              <a:rPr lang="lv-LV" noProof="0" dirty="0">
                <a:solidFill>
                  <a:srgbClr val="002060"/>
                </a:solidFill>
              </a:rPr>
              <a:t> – sabiedrībai pieejama publiskā ārtelpa vai privāts īpašums ar īpašnieka saskaņojumu.</a:t>
            </a:r>
          </a:p>
          <a:p>
            <a:pPr marL="0" indent="0">
              <a:buNone/>
            </a:pPr>
            <a:r>
              <a:rPr lang="lv-LV" b="1" noProof="0" dirty="0">
                <a:solidFill>
                  <a:srgbClr val="002060"/>
                </a:solidFill>
              </a:rPr>
              <a:t>Izpildes laiks </a:t>
            </a:r>
            <a:r>
              <a:rPr lang="lv-LV" noProof="0" dirty="0">
                <a:solidFill>
                  <a:srgbClr val="002060"/>
                </a:solidFill>
              </a:rPr>
              <a:t>– projekts tiek uzsākts trīs mēnešu laikā pēc konkursa rezultātu paziņošanas un īstenots divu gadu laikā.</a:t>
            </a:r>
          </a:p>
          <a:p>
            <a:pPr marL="0" indent="0">
              <a:buNone/>
            </a:pPr>
            <a:r>
              <a:rPr lang="lv-LV" b="1" noProof="0" dirty="0">
                <a:solidFill>
                  <a:srgbClr val="002060"/>
                </a:solidFill>
              </a:rPr>
              <a:t>Efektivitāte</a:t>
            </a:r>
            <a:r>
              <a:rPr lang="lv-LV" noProof="0" dirty="0">
                <a:solidFill>
                  <a:srgbClr val="002060"/>
                </a:solidFill>
              </a:rPr>
              <a:t> - ieguldījumi ir ekonomiski pamatoti, uzturēšanas izmaksas nepārsniedz 10% no kopējām izmaksām gadā.</a:t>
            </a:r>
          </a:p>
          <a:p>
            <a:pPr marL="0" indent="0">
              <a:buNone/>
            </a:pPr>
            <a:r>
              <a:rPr lang="lv-LV" b="1" noProof="0" dirty="0">
                <a:solidFill>
                  <a:srgbClr val="002060"/>
                </a:solidFill>
              </a:rPr>
              <a:t>Ilgtspēja</a:t>
            </a:r>
            <a:r>
              <a:rPr lang="lv-LV" noProof="0" dirty="0">
                <a:solidFill>
                  <a:srgbClr val="002060"/>
                </a:solidFill>
              </a:rPr>
              <a:t> – jāuzlabo apkaimes infrastruktūra, rezultātam jābūt publiski pieejamam iedzīvotājiem vismaz 10 gadus.</a:t>
            </a:r>
          </a:p>
        </p:txBody>
      </p:sp>
      <p:sp>
        <p:nvSpPr>
          <p:cNvPr id="3" name="Virsraksts 2">
            <a:extLst>
              <a:ext uri="{FF2B5EF4-FFF2-40B4-BE49-F238E27FC236}">
                <a16:creationId xmlns:a16="http://schemas.microsoft.com/office/drawing/2014/main" id="{AAEC6D4D-7221-43EE-8EB7-B3F74B60C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115" y="0"/>
            <a:ext cx="10515600" cy="1325559"/>
          </a:xfrm>
        </p:spPr>
        <p:txBody>
          <a:bodyPr>
            <a:normAutofit/>
          </a:bodyPr>
          <a:lstStyle/>
          <a:p>
            <a:r>
              <a:rPr lang="lv-LV" sz="4400" noProof="0" dirty="0"/>
              <a:t>Galvenie nosacījumi:</a:t>
            </a:r>
          </a:p>
        </p:txBody>
      </p:sp>
      <p:pic>
        <p:nvPicPr>
          <p:cNvPr id="4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282B705B-5A90-0599-32E3-FA9EA1C07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46" y="1806326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2E43E03A-2260-FFDE-D418-6908A954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46" y="4080611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600AC9A4-3AE4-CED9-8586-2BB903E12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45" y="4848219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971A6C09-D613-5F2A-29A3-8ACC9A15A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44" y="5637333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7BCDBDD3-E081-BD72-CB30-41AD2F181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45" y="2573934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8504E102-888E-CA03-05D5-0A5BD046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45" y="3309384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87246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19820-3D86-0CC7-F20E-E090762CB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11B839-CCBC-F8D9-1FDE-DEF7CF08D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3" y="11448"/>
            <a:ext cx="9513584" cy="1317941"/>
          </a:xfrm>
        </p:spPr>
        <p:txBody>
          <a:bodyPr>
            <a:normAutofit/>
          </a:bodyPr>
          <a:lstStyle/>
          <a:p>
            <a:r>
              <a:rPr lang="lv-LV" sz="4400" dirty="0">
                <a:ln>
                  <a:solidFill>
                    <a:srgbClr val="A77D18"/>
                  </a:solidFill>
                </a:ln>
              </a:rPr>
              <a:t>Konkursa rezultāti 2025</a:t>
            </a:r>
            <a:endParaRPr lang="en-US" sz="4400" noProof="0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8D185D7-62B4-2458-CA47-0871F96372D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857" y="1612211"/>
            <a:ext cx="8298110" cy="2100017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lv-LV" sz="2200" b="1" dirty="0">
                <a:ln/>
                <a:solidFill>
                  <a:srgbClr val="002060"/>
                </a:solidFill>
                <a:latin typeface="+mj-lt"/>
              </a:rPr>
              <a:t>2025. gada konkursa ietvaros </a:t>
            </a:r>
            <a:r>
              <a:rPr lang="lv-LV" sz="2200" b="1" dirty="0">
                <a:solidFill>
                  <a:srgbClr val="002060"/>
                </a:solidFill>
                <a:latin typeface="+mj-lt"/>
              </a:rPr>
              <a:t>tika saņemti 25 projektu pieteikumi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lv-LV" sz="2200" b="1" dirty="0">
                <a:ln/>
                <a:solidFill>
                  <a:srgbClr val="002060"/>
                </a:solidFill>
                <a:latin typeface="+mj-lt"/>
              </a:rPr>
              <a:t>Balsošanai tika nodoti 16 projekti</a:t>
            </a:r>
          </a:p>
          <a:p>
            <a:pPr marL="0" indent="0">
              <a:buNone/>
            </a:pPr>
            <a:r>
              <a:rPr lang="lv-LV" sz="2200" b="1" dirty="0">
                <a:solidFill>
                  <a:srgbClr val="002060"/>
                </a:solidFill>
                <a:latin typeface="+mj-lt"/>
              </a:rPr>
              <a:t>Balstoties uz sabiedrības balsojumu, tiek īstenoti 5 projekti </a:t>
            </a:r>
          </a:p>
          <a:p>
            <a:pPr marL="0" indent="0">
              <a:buNone/>
            </a:pPr>
            <a:r>
              <a:rPr lang="lv-LV" sz="2200" b="1" dirty="0">
                <a:solidFill>
                  <a:srgbClr val="002060"/>
                </a:solidFill>
                <a:latin typeface="+mj-lt"/>
              </a:rPr>
              <a:t>kuru kopējais finansējums ir 92 959 EUR </a:t>
            </a:r>
          </a:p>
          <a:p>
            <a:pPr marL="0" indent="0">
              <a:spcBef>
                <a:spcPts val="1200"/>
              </a:spcBef>
              <a:buNone/>
            </a:pPr>
            <a:endParaRPr lang="lv-LV" sz="2400" kern="100" noProof="0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7E8760F0-01FD-40CC-0427-AE5749529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02" y="1675965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AB15D58A-F257-BC4A-2B8A-2B0AC0754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01" y="2278534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82F03302-095A-036E-8E9A-0BC8398E9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02" y="3071444"/>
            <a:ext cx="435355" cy="435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ttēls 5" descr="Attēls, kurā ir augs, multfilma, ekrānuzņēmums, spēļu laukums&#10;&#10;Mākslīgā intelekta ģenerēts saturs var būt nepareizs.">
            <a:extLst>
              <a:ext uri="{FF2B5EF4-FFF2-40B4-BE49-F238E27FC236}">
                <a16:creationId xmlns:a16="http://schemas.microsoft.com/office/drawing/2014/main" id="{707D5325-CECE-891E-5DDF-1E6E78021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967" y="226235"/>
            <a:ext cx="2979033" cy="2979033"/>
          </a:xfrm>
          <a:prstGeom prst="rect">
            <a:avLst/>
          </a:prstGeom>
        </p:spPr>
      </p:pic>
      <p:pic>
        <p:nvPicPr>
          <p:cNvPr id="7" name="Attēls 6" descr="Attēls, kurā ir teksts, ārpus telpām, apģērbs, apavi&#10;&#10;Mākslīgā intelekta ģenerēts saturs var būt nepareizs.">
            <a:extLst>
              <a:ext uri="{FF2B5EF4-FFF2-40B4-BE49-F238E27FC236}">
                <a16:creationId xmlns:a16="http://schemas.microsoft.com/office/drawing/2014/main" id="{CAABC8B9-56EF-70BF-CD7B-568876F31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6555"/>
            <a:ext cx="3071445" cy="3071445"/>
          </a:xfrm>
          <a:prstGeom prst="rect">
            <a:avLst/>
          </a:prstGeom>
        </p:spPr>
      </p:pic>
      <p:pic>
        <p:nvPicPr>
          <p:cNvPr id="8" name="Attēls 7" descr="Attēls, kurā ir ekrānuzņēmums, teksts, spēļu laukums, dizains&#10;&#10;Mākslīgā intelekta ģenerēts saturs var būt nepareizs.">
            <a:extLst>
              <a:ext uri="{FF2B5EF4-FFF2-40B4-BE49-F238E27FC236}">
                <a16:creationId xmlns:a16="http://schemas.microsoft.com/office/drawing/2014/main" id="{49D7DD66-2EC3-A222-2F5B-4AAB316E9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45" y="3786555"/>
            <a:ext cx="3071445" cy="3071445"/>
          </a:xfrm>
          <a:prstGeom prst="rect">
            <a:avLst/>
          </a:prstGeom>
        </p:spPr>
      </p:pic>
      <p:pic>
        <p:nvPicPr>
          <p:cNvPr id="10" name="Attēls 9" descr="Attēls, kurā ir ārpus telpām, augs, zāle, pamats&#10;&#10;Mākslīgā intelekta ģenerēts saturs var būt nepareizs.">
            <a:extLst>
              <a:ext uri="{FF2B5EF4-FFF2-40B4-BE49-F238E27FC236}">
                <a16:creationId xmlns:a16="http://schemas.microsoft.com/office/drawing/2014/main" id="{906D78CC-3792-EBD2-C38E-DA34DB872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333" y="3785617"/>
            <a:ext cx="2977667" cy="3071445"/>
          </a:xfrm>
          <a:prstGeom prst="rect">
            <a:avLst/>
          </a:prstGeom>
        </p:spPr>
      </p:pic>
      <p:pic>
        <p:nvPicPr>
          <p:cNvPr id="13" name="Attēls 12" descr="Attēls, kurā ir teksts, ārpus telpām, suņa šķirne, zīdītājs&#10;&#10;Mākslīgā intelekta ģenerēts saturs var būt nepareizs.">
            <a:extLst>
              <a:ext uri="{FF2B5EF4-FFF2-40B4-BE49-F238E27FC236}">
                <a16:creationId xmlns:a16="http://schemas.microsoft.com/office/drawing/2014/main" id="{9C4A4249-3781-7CA1-AC69-E201FCD672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88" y="3785617"/>
            <a:ext cx="3071445" cy="30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43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B3D3C7FE-E09F-74D6-0793-E7A87BDCB7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1825627"/>
            <a:ext cx="6464295" cy="866778"/>
          </a:xfrm>
        </p:spPr>
        <p:txBody>
          <a:bodyPr/>
          <a:lstStyle/>
          <a:p>
            <a:pPr marL="0" lvl="0" indent="0">
              <a:buNone/>
            </a:pPr>
            <a:r>
              <a:rPr lang="lv-LV" noProof="0" dirty="0">
                <a:solidFill>
                  <a:srgbClr val="002060"/>
                </a:solidFill>
              </a:rPr>
              <a:t>2026. gadam </a:t>
            </a:r>
            <a:r>
              <a:rPr lang="lv-LV" b="1" noProof="0" dirty="0">
                <a:solidFill>
                  <a:srgbClr val="002060"/>
                </a:solidFill>
              </a:rPr>
              <a:t>piešķirtais</a:t>
            </a:r>
            <a:r>
              <a:rPr lang="lv-LV" noProof="0" dirty="0">
                <a:solidFill>
                  <a:srgbClr val="002060"/>
                </a:solidFill>
              </a:rPr>
              <a:t> pašvaldības budžeta </a:t>
            </a:r>
            <a:r>
              <a:rPr lang="lv-LV" b="1" noProof="0" dirty="0">
                <a:solidFill>
                  <a:srgbClr val="002060"/>
                </a:solidFill>
              </a:rPr>
              <a:t>finansējums</a:t>
            </a:r>
            <a:r>
              <a:rPr lang="lv-LV" noProof="0" dirty="0">
                <a:solidFill>
                  <a:srgbClr val="002060"/>
                </a:solidFill>
              </a:rPr>
              <a:t> – 100 000 EUR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5E2B5B7-E5C8-C123-8200-093517DA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9801" y="36250"/>
            <a:ext cx="10515600" cy="1325559"/>
          </a:xfrm>
        </p:spPr>
        <p:txBody>
          <a:bodyPr>
            <a:normAutofit/>
          </a:bodyPr>
          <a:lstStyle/>
          <a:p>
            <a:pPr lvl="0"/>
            <a:r>
              <a:rPr lang="lv-LV" sz="4400" noProof="0" dirty="0">
                <a:ln>
                  <a:solidFill>
                    <a:srgbClr val="A77D18"/>
                  </a:solidFill>
                </a:ln>
              </a:rPr>
              <a:t>Finansējums 2026. gadam: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FD5C43B-74E6-80EA-23A8-15FB6E400521}"/>
              </a:ext>
            </a:extLst>
          </p:cNvPr>
          <p:cNvSpPr txBox="1"/>
          <p:nvPr/>
        </p:nvSpPr>
        <p:spPr>
          <a:xfrm>
            <a:off x="749616" y="3442843"/>
            <a:ext cx="6848855" cy="4728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85000" lnSpcReduction="10000"/>
          </a:bodyPr>
          <a:lstStyle/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800" b="1" i="0" u="none" strike="noStrike" kern="1200" cap="none" spc="0" baseline="0" noProof="0" dirty="0">
                <a:solidFill>
                  <a:srgbClr val="002060"/>
                </a:solidFill>
                <a:uFillTx/>
                <a:latin typeface="Aptos"/>
              </a:rPr>
              <a:t>Atbilstoši deklarēto iedzīvotāju sadalījumam</a:t>
            </a:r>
            <a:r>
              <a:rPr lang="en-US" sz="2800" b="1" i="0" u="none" strike="noStrike" kern="1200" cap="none" spc="0" baseline="0" noProof="0" dirty="0">
                <a:solidFill>
                  <a:srgbClr val="002060"/>
                </a:solidFill>
                <a:uFillTx/>
                <a:latin typeface="Aptos"/>
              </a:rPr>
              <a:t>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0002FE-A910-5818-6248-C4ED527E0367}"/>
              </a:ext>
            </a:extLst>
          </p:cNvPr>
          <p:cNvSpPr txBox="1"/>
          <p:nvPr/>
        </p:nvSpPr>
        <p:spPr>
          <a:xfrm>
            <a:off x="838203" y="5370225"/>
            <a:ext cx="5257800" cy="16898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800" b="0" i="0" u="none" strike="noStrike" kern="1200" cap="none" spc="0" baseline="0" noProof="0" dirty="0">
                <a:solidFill>
                  <a:srgbClr val="002060"/>
                </a:solidFill>
                <a:uFillTx/>
                <a:latin typeface="Aptos"/>
              </a:rPr>
              <a:t>Finansējums </a:t>
            </a:r>
            <a:r>
              <a:rPr lang="lv-LV" sz="2800" b="1" i="0" u="none" strike="noStrike" kern="1200" cap="none" spc="0" baseline="0" noProof="0" dirty="0">
                <a:solidFill>
                  <a:srgbClr val="002060"/>
                </a:solidFill>
                <a:uFillTx/>
                <a:latin typeface="Aptos"/>
              </a:rPr>
              <a:t>vienam projektam</a:t>
            </a:r>
            <a:r>
              <a:rPr lang="lv-LV" sz="2800" b="0" i="0" u="none" strike="noStrike" kern="1200" cap="none" spc="0" baseline="0" noProof="0" dirty="0">
                <a:solidFill>
                  <a:srgbClr val="002060"/>
                </a:solidFill>
                <a:uFillTx/>
                <a:latin typeface="Aptos"/>
              </a:rPr>
              <a:t>: 3 000 – 30 000 EUR</a:t>
            </a:r>
          </a:p>
        </p:txBody>
      </p:sp>
      <p:pic>
        <p:nvPicPr>
          <p:cNvPr id="6" name="Picture 8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1803B10C-C04F-809C-AE0B-FC1B94813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006">
            <a:off x="1071736" y="2473720"/>
            <a:ext cx="637035" cy="637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F0E07023-DA04-7507-A98A-2E61529D9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006">
            <a:off x="1071736" y="4601282"/>
            <a:ext cx="637035" cy="637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2" descr="A yellow rectangular object with black lines&#10;&#10;AI-generated content may be incorrect.">
            <a:extLst>
              <a:ext uri="{FF2B5EF4-FFF2-40B4-BE49-F238E27FC236}">
                <a16:creationId xmlns:a16="http://schemas.microsoft.com/office/drawing/2014/main" id="{0FC8E420-C33D-F258-7CCA-D5906857E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3" y="3861611"/>
            <a:ext cx="2727380" cy="8099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24" descr="A yellow rectangular object with a black border&#10;&#10;AI-generated content may be incorrect.">
            <a:extLst>
              <a:ext uri="{FF2B5EF4-FFF2-40B4-BE49-F238E27FC236}">
                <a16:creationId xmlns:a16="http://schemas.microsoft.com/office/drawing/2014/main" id="{A1A40C60-00D3-DF00-D3D7-AED112E84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557" y="3861611"/>
            <a:ext cx="3165442" cy="8099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0553867-8103-4517-B0F4-9F2F8FC3A4A6}"/>
              </a:ext>
            </a:extLst>
          </p:cNvPr>
          <p:cNvSpPr txBox="1"/>
          <p:nvPr/>
        </p:nvSpPr>
        <p:spPr>
          <a:xfrm>
            <a:off x="877641" y="3874714"/>
            <a:ext cx="2687942" cy="8611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92500"/>
          </a:bodyPr>
          <a:lstStyle/>
          <a:p>
            <a:pPr marL="0" marR="0" lvl="0" indent="0" algn="l" defTabSz="914400" rtl="0" fontAlgn="auto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1" i="0" u="none" strike="noStrike" kern="1200" cap="none" spc="0" baseline="0" noProof="0" dirty="0">
                <a:solidFill>
                  <a:srgbClr val="002060"/>
                </a:solidFill>
                <a:uFillTx/>
                <a:latin typeface="Aptos"/>
              </a:rPr>
              <a:t>Ventas kreisais krasts</a:t>
            </a:r>
          </a:p>
          <a:p>
            <a:pPr marL="0" marR="0" lvl="0" indent="0" algn="l" defTabSz="914400" rtl="0" fontAlgn="auto" hangingPunct="1">
              <a:lnSpc>
                <a:spcPts val="2600"/>
              </a:lnSpc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1" noProof="0" dirty="0">
                <a:solidFill>
                  <a:srgbClr val="002060"/>
                </a:solidFill>
                <a:latin typeface="Aptos"/>
              </a:rPr>
              <a:t>66 000 EUR</a:t>
            </a:r>
            <a:endParaRPr lang="lv-LV" sz="2000" b="1" i="0" u="none" strike="noStrike" kern="1200" cap="none" spc="0" baseline="0" noProof="0" dirty="0">
              <a:solidFill>
                <a:srgbClr val="002060"/>
              </a:solidFill>
              <a:uFillTx/>
              <a:latin typeface="Aptos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43EF63E-DA2D-0D60-19E5-762CE83649E7}"/>
              </a:ext>
            </a:extLst>
          </p:cNvPr>
          <p:cNvSpPr txBox="1"/>
          <p:nvPr/>
        </p:nvSpPr>
        <p:spPr>
          <a:xfrm>
            <a:off x="3795481" y="3874713"/>
            <a:ext cx="2523838" cy="10503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1" i="0" u="none" strike="noStrike" kern="1200" cap="none" spc="0" baseline="0" noProof="0" dirty="0">
                <a:solidFill>
                  <a:srgbClr val="002060"/>
                </a:solidFill>
                <a:uFillTx/>
                <a:latin typeface="Aptos"/>
              </a:rPr>
              <a:t>Ventas labais krasts</a:t>
            </a:r>
          </a:p>
          <a:p>
            <a:pPr marL="0" marR="0" lvl="0" indent="0" algn="l" defTabSz="914400" rtl="0" fontAlgn="auto" hangingPunct="1">
              <a:lnSpc>
                <a:spcPts val="2600"/>
              </a:lnSpc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2000" b="1" noProof="0" dirty="0">
                <a:solidFill>
                  <a:srgbClr val="002060"/>
                </a:solidFill>
                <a:latin typeface="Aptos"/>
              </a:rPr>
              <a:t>34 000 EUR</a:t>
            </a:r>
            <a:endParaRPr lang="lv-LV" sz="2000" b="1" i="0" u="none" strike="noStrike" kern="1200" cap="none" spc="0" baseline="0" noProof="0" dirty="0">
              <a:solidFill>
                <a:srgbClr val="002060"/>
              </a:solidFill>
              <a:uFillTx/>
              <a:latin typeface="Aptos"/>
            </a:endParaRPr>
          </a:p>
        </p:txBody>
      </p:sp>
      <p:pic>
        <p:nvPicPr>
          <p:cNvPr id="12" name="Picture 29" descr="A map of different colors&#10;&#10;AI-generated content may be incorrect.">
            <a:extLst>
              <a:ext uri="{FF2B5EF4-FFF2-40B4-BE49-F238E27FC236}">
                <a16:creationId xmlns:a16="http://schemas.microsoft.com/office/drawing/2014/main" id="{FEE159E6-C0BD-C631-AAD2-B677F3A4C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767" y="1632304"/>
            <a:ext cx="3571426" cy="488571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BADA6-B159-0908-9EA4-76FA5FFEA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0413F6-BC80-E31C-8E4F-74FE9BD06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518" y="-63498"/>
            <a:ext cx="11042693" cy="1360590"/>
          </a:xfrm>
        </p:spPr>
        <p:txBody>
          <a:bodyPr>
            <a:normAutofit/>
          </a:bodyPr>
          <a:lstStyle/>
          <a:p>
            <a:r>
              <a:rPr lang="lv-LV" sz="4400" dirty="0"/>
              <a:t>Ieviešanas posmi </a:t>
            </a:r>
            <a:endParaRPr lang="en-US" sz="4400" noProof="0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74FD089-948D-5AF8-482F-6411FEAAB5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08165" y="1532669"/>
            <a:ext cx="9318331" cy="402688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2400" b="1" dirty="0">
                <a:solidFill>
                  <a:srgbClr val="002060"/>
                </a:solidFill>
              </a:rPr>
              <a:t>02.03.2026. līdz 15.04.2026.</a:t>
            </a:r>
            <a:r>
              <a:rPr lang="lv-LV" sz="2400" dirty="0">
                <a:solidFill>
                  <a:srgbClr val="002060"/>
                </a:solidFill>
              </a:rPr>
              <a:t> – projektu iesniegšana</a:t>
            </a:r>
            <a:endParaRPr lang="lv-LV" sz="2400" b="1" noProof="0" dirty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lv-LV" sz="2400" b="1" dirty="0">
                <a:solidFill>
                  <a:srgbClr val="002060"/>
                </a:solidFill>
              </a:rPr>
              <a:t>23.04.2026. līdz 22.05.2026.</a:t>
            </a:r>
            <a:r>
              <a:rPr lang="lv-LV" sz="2400" dirty="0">
                <a:solidFill>
                  <a:srgbClr val="002060"/>
                </a:solidFill>
              </a:rPr>
              <a:t> – konkursa komisija izvērtēs projekta atbilstību noteikumiem</a:t>
            </a:r>
            <a:endParaRPr lang="lv-LV" sz="2400" b="1" dirty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2400" b="1" dirty="0">
                <a:solidFill>
                  <a:srgbClr val="002060"/>
                </a:solidFill>
              </a:rPr>
              <a:t>23.05.2026.līdz 29.05.2026.</a:t>
            </a:r>
            <a:r>
              <a:rPr lang="lv-LV" sz="2400" dirty="0">
                <a:solidFill>
                  <a:srgbClr val="002060"/>
                </a:solidFill>
              </a:rPr>
              <a:t> – iesniedzēji tiks informēti par projektu atbilstību noteikumiem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2400" b="1" dirty="0">
                <a:solidFill>
                  <a:srgbClr val="002060"/>
                </a:solidFill>
              </a:rPr>
              <a:t>30.05.2026. līdz 18.06.2026.</a:t>
            </a:r>
            <a:r>
              <a:rPr lang="lv-LV" sz="2400" dirty="0">
                <a:solidFill>
                  <a:srgbClr val="002060"/>
                </a:solidFill>
              </a:rPr>
              <a:t> – iedzīvotāju balsošana</a:t>
            </a:r>
            <a:endParaRPr lang="lv-LV" sz="2400" b="1" dirty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2400" b="1" dirty="0">
                <a:solidFill>
                  <a:srgbClr val="002060"/>
                </a:solidFill>
              </a:rPr>
              <a:t>01.08.2026. līdz 07.08.2026.</a:t>
            </a:r>
            <a:r>
              <a:rPr lang="lv-LV" sz="2400" dirty="0">
                <a:solidFill>
                  <a:srgbClr val="002060"/>
                </a:solidFill>
              </a:rPr>
              <a:t> – tiks paziņoti uzvarētāji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lv-LV" sz="2400" b="1" dirty="0">
              <a:solidFill>
                <a:srgbClr val="002060"/>
              </a:solidFill>
            </a:endParaRPr>
          </a:p>
        </p:txBody>
      </p:sp>
      <p:sp>
        <p:nvSpPr>
          <p:cNvPr id="33" name="Blokshēma: savienotājs 32">
            <a:extLst>
              <a:ext uri="{FF2B5EF4-FFF2-40B4-BE49-F238E27FC236}">
                <a16:creationId xmlns:a16="http://schemas.microsoft.com/office/drawing/2014/main" id="{B10BAE65-8B45-4094-2A5F-15DF78A2A1F7}"/>
              </a:ext>
            </a:extLst>
          </p:cNvPr>
          <p:cNvSpPr/>
          <p:nvPr/>
        </p:nvSpPr>
        <p:spPr>
          <a:xfrm>
            <a:off x="1030434" y="1667169"/>
            <a:ext cx="424207" cy="43363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Blokshēma: savienotājs 33">
            <a:extLst>
              <a:ext uri="{FF2B5EF4-FFF2-40B4-BE49-F238E27FC236}">
                <a16:creationId xmlns:a16="http://schemas.microsoft.com/office/drawing/2014/main" id="{CF1CCC20-FC3A-F227-2B3D-C79393703469}"/>
              </a:ext>
            </a:extLst>
          </p:cNvPr>
          <p:cNvSpPr/>
          <p:nvPr/>
        </p:nvSpPr>
        <p:spPr>
          <a:xfrm>
            <a:off x="1026474" y="2262866"/>
            <a:ext cx="424207" cy="43363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0"/>
              </a:spcBef>
              <a:buNone/>
            </a:pPr>
            <a:endParaRPr lang="en-US" sz="2400" b="1" kern="100" noProof="0" dirty="0">
              <a:solidFill>
                <a:schemeClr val="bg1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DF7348-98F9-321A-9545-522C0F6105B9}"/>
              </a:ext>
            </a:extLst>
          </p:cNvPr>
          <p:cNvSpPr txBox="1"/>
          <p:nvPr/>
        </p:nvSpPr>
        <p:spPr>
          <a:xfrm>
            <a:off x="1042310" y="1628660"/>
            <a:ext cx="463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kern="100" noProof="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12" name="Blokshēma: savienotājs 11">
            <a:extLst>
              <a:ext uri="{FF2B5EF4-FFF2-40B4-BE49-F238E27FC236}">
                <a16:creationId xmlns:a16="http://schemas.microsoft.com/office/drawing/2014/main" id="{E0E5BD10-33E9-6953-1FF9-9C2A75846B58}"/>
              </a:ext>
            </a:extLst>
          </p:cNvPr>
          <p:cNvSpPr/>
          <p:nvPr/>
        </p:nvSpPr>
        <p:spPr>
          <a:xfrm>
            <a:off x="1043167" y="3408267"/>
            <a:ext cx="424207" cy="43363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Blokshēma: savienotājs 12">
            <a:extLst>
              <a:ext uri="{FF2B5EF4-FFF2-40B4-BE49-F238E27FC236}">
                <a16:creationId xmlns:a16="http://schemas.microsoft.com/office/drawing/2014/main" id="{2EF76DF4-B4B9-D699-469F-8811ED77D519}"/>
              </a:ext>
            </a:extLst>
          </p:cNvPr>
          <p:cNvSpPr/>
          <p:nvPr/>
        </p:nvSpPr>
        <p:spPr>
          <a:xfrm>
            <a:off x="1030435" y="4335030"/>
            <a:ext cx="424207" cy="43363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Blokshēma: savienotājs 13">
            <a:extLst>
              <a:ext uri="{FF2B5EF4-FFF2-40B4-BE49-F238E27FC236}">
                <a16:creationId xmlns:a16="http://schemas.microsoft.com/office/drawing/2014/main" id="{7E20E626-58C6-9980-3505-863FBD29446E}"/>
              </a:ext>
            </a:extLst>
          </p:cNvPr>
          <p:cNvSpPr/>
          <p:nvPr/>
        </p:nvSpPr>
        <p:spPr>
          <a:xfrm>
            <a:off x="1042310" y="4870719"/>
            <a:ext cx="424207" cy="43363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26D2B-3C85-52A6-8E77-EB539BACA428}"/>
              </a:ext>
            </a:extLst>
          </p:cNvPr>
          <p:cNvSpPr txBox="1"/>
          <p:nvPr/>
        </p:nvSpPr>
        <p:spPr>
          <a:xfrm>
            <a:off x="1058146" y="2238372"/>
            <a:ext cx="463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kern="100" noProof="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BE7DF7-0AFB-0695-2A8A-793D7815F241}"/>
              </a:ext>
            </a:extLst>
          </p:cNvPr>
          <p:cNvSpPr txBox="1"/>
          <p:nvPr/>
        </p:nvSpPr>
        <p:spPr>
          <a:xfrm>
            <a:off x="1058146" y="3408267"/>
            <a:ext cx="463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kern="100" noProof="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C6E74F-AD43-B283-3945-31395E796038}"/>
              </a:ext>
            </a:extLst>
          </p:cNvPr>
          <p:cNvSpPr txBox="1"/>
          <p:nvPr/>
        </p:nvSpPr>
        <p:spPr>
          <a:xfrm>
            <a:off x="1042310" y="4321013"/>
            <a:ext cx="463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kern="100" noProof="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E69100-61AD-E03D-8201-97A61A829C1C}"/>
              </a:ext>
            </a:extLst>
          </p:cNvPr>
          <p:cNvSpPr txBox="1"/>
          <p:nvPr/>
        </p:nvSpPr>
        <p:spPr>
          <a:xfrm>
            <a:off x="1058146" y="4856702"/>
            <a:ext cx="463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kern="100" noProof="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5.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1D64F06B-79DF-14B9-C912-98D46D81E1F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0976" y="5914064"/>
            <a:ext cx="10186416" cy="70335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lv-LV" sz="1100" i="1" dirty="0">
                <a:solidFill>
                  <a:srgbClr val="002060"/>
                </a:solidFill>
                <a:latin typeface="Sofia Pro"/>
                <a:cs typeface="Times New Roman" panose="02020603050405020304" pitchFamily="18" charset="0"/>
              </a:rPr>
              <a:t>Projektu iesniegšana un balsošana noritēs v</a:t>
            </a:r>
            <a:r>
              <a:rPr lang="lv-LV" sz="1100" i="1" dirty="0">
                <a:solidFill>
                  <a:srgbClr val="002060"/>
                </a:solidFill>
                <a:latin typeface="Sofia Pro"/>
              </a:rPr>
              <a:t>ietnē www.geolatvija.lv.</a:t>
            </a:r>
          </a:p>
          <a:p>
            <a:pPr>
              <a:buNone/>
            </a:pPr>
            <a:r>
              <a:rPr lang="lv-LV" sz="1100" i="1" dirty="0">
                <a:solidFill>
                  <a:srgbClr val="002060"/>
                </a:solidFill>
                <a:latin typeface="Sofia Pro"/>
              </a:rPr>
              <a:t>Konkursa nolikums un detalizēta informācija pieejama www.ventspils.lv </a:t>
            </a:r>
          </a:p>
          <a:p>
            <a:pPr>
              <a:buNone/>
            </a:pPr>
            <a:r>
              <a:rPr lang="lv-LV" sz="1100" i="1" dirty="0">
                <a:solidFill>
                  <a:srgbClr val="002060"/>
                </a:solidFill>
                <a:latin typeface="Sofia Pro"/>
              </a:rPr>
              <a:t>Pašvaldība projektus, kas katrā teritoriālajā vienībā guvuši lielāko iedzīvotāju atbalstu, realizēs divu gadu laikā</a:t>
            </a:r>
          </a:p>
          <a:p>
            <a:pPr algn="just">
              <a:buNone/>
            </a:pPr>
            <a:endParaRPr lang="en-US" sz="2000" i="1" noProof="0" dirty="0">
              <a:solidFill>
                <a:srgbClr val="3C3C3C"/>
              </a:solidFill>
              <a:effectLst/>
              <a:latin typeface="Sofia Pro"/>
            </a:endParaRPr>
          </a:p>
          <a:p>
            <a:pPr marL="0" indent="0" algn="just">
              <a:buNone/>
            </a:pPr>
            <a:endParaRPr lang="en-US" sz="2000" i="1" noProof="0" dirty="0">
              <a:solidFill>
                <a:srgbClr val="3C3C3C"/>
              </a:solidFill>
              <a:latin typeface="Sofia Pro"/>
            </a:endParaRPr>
          </a:p>
        </p:txBody>
      </p:sp>
    </p:spTree>
    <p:extLst>
      <p:ext uri="{BB962C8B-B14F-4D97-AF65-F5344CB8AC3E}">
        <p14:creationId xmlns:p14="http://schemas.microsoft.com/office/powerpoint/2010/main" val="4144853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BADA6-B159-0908-9EA4-76FA5FFEA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0413F6-BC80-E31C-8E4F-74FE9BD06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12" y="-46852"/>
            <a:ext cx="10384846" cy="1339444"/>
          </a:xfrm>
        </p:spPr>
        <p:txBody>
          <a:bodyPr>
            <a:normAutofit/>
          </a:bodyPr>
          <a:lstStyle/>
          <a:p>
            <a:r>
              <a:rPr lang="lv-LV" sz="4400" dirty="0"/>
              <a:t>Iesniedzamie dokumenti</a:t>
            </a:r>
            <a:endParaRPr lang="en-US" sz="4400" noProof="0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74FD089-948D-5AF8-482F-6411FEAAB5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38871" y="2294533"/>
            <a:ext cx="9617978" cy="3283307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lv-LV" sz="2400" b="1" dirty="0">
                <a:solidFill>
                  <a:srgbClr val="002060"/>
                </a:solidFill>
              </a:rPr>
              <a:t>Projekta apraksts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lv-LV" sz="2400" b="1" dirty="0">
                <a:solidFill>
                  <a:srgbClr val="002060"/>
                </a:solidFill>
              </a:rPr>
              <a:t>Projekta realizācijas izmaksu tāme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lv-LV" sz="2400" b="1" dirty="0">
                <a:solidFill>
                  <a:srgbClr val="002060"/>
                </a:solidFill>
              </a:rPr>
              <a:t>Projekta skice ar būtiskāko elementu izmēriem un izvietojumu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lv-LV" sz="2400" b="1" dirty="0">
                <a:solidFill>
                  <a:srgbClr val="002060"/>
                </a:solidFill>
              </a:rPr>
              <a:t>Projekta vienkāršota vizualizācija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lv-LV" sz="2400" b="1" dirty="0">
                <a:solidFill>
                  <a:srgbClr val="002060"/>
                </a:solidFill>
              </a:rPr>
              <a:t>Privātpersonas rakstiska piekrišana, ja projekts tiek īstenots privātpersonai piederošā īpašumā</a:t>
            </a:r>
            <a:endParaRPr lang="lv-LV" sz="2400" b="1" kern="100" dirty="0">
              <a:solidFill>
                <a:srgbClr val="00206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Blokshēma: savienotājs 32">
            <a:extLst>
              <a:ext uri="{FF2B5EF4-FFF2-40B4-BE49-F238E27FC236}">
                <a16:creationId xmlns:a16="http://schemas.microsoft.com/office/drawing/2014/main" id="{B10BAE65-8B45-4094-2A5F-15DF78A2A1F7}"/>
              </a:ext>
            </a:extLst>
          </p:cNvPr>
          <p:cNvSpPr/>
          <p:nvPr/>
        </p:nvSpPr>
        <p:spPr>
          <a:xfrm>
            <a:off x="1234410" y="2294533"/>
            <a:ext cx="424207" cy="43363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Blokshēma: savienotājs 33">
            <a:extLst>
              <a:ext uri="{FF2B5EF4-FFF2-40B4-BE49-F238E27FC236}">
                <a16:creationId xmlns:a16="http://schemas.microsoft.com/office/drawing/2014/main" id="{CF1CCC20-FC3A-F227-2B3D-C79393703469}"/>
              </a:ext>
            </a:extLst>
          </p:cNvPr>
          <p:cNvSpPr/>
          <p:nvPr/>
        </p:nvSpPr>
        <p:spPr>
          <a:xfrm>
            <a:off x="1234410" y="2917468"/>
            <a:ext cx="424207" cy="43363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0"/>
              </a:spcBef>
              <a:buNone/>
            </a:pPr>
            <a:endParaRPr lang="en-US" sz="2400" b="1" kern="100" noProof="0" dirty="0">
              <a:solidFill>
                <a:srgbClr val="00206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DF7348-98F9-321A-9545-522C0F6105B9}"/>
              </a:ext>
            </a:extLst>
          </p:cNvPr>
          <p:cNvSpPr txBox="1"/>
          <p:nvPr/>
        </p:nvSpPr>
        <p:spPr>
          <a:xfrm>
            <a:off x="1238475" y="2257827"/>
            <a:ext cx="463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kern="100" noProof="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12" name="Blokshēma: savienotājs 11">
            <a:extLst>
              <a:ext uri="{FF2B5EF4-FFF2-40B4-BE49-F238E27FC236}">
                <a16:creationId xmlns:a16="http://schemas.microsoft.com/office/drawing/2014/main" id="{E0E5BD10-33E9-6953-1FF9-9C2A75846B58}"/>
              </a:ext>
            </a:extLst>
          </p:cNvPr>
          <p:cNvSpPr/>
          <p:nvPr/>
        </p:nvSpPr>
        <p:spPr>
          <a:xfrm>
            <a:off x="1202796" y="3446707"/>
            <a:ext cx="424207" cy="43363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Blokshēma: savienotājs 12">
            <a:extLst>
              <a:ext uri="{FF2B5EF4-FFF2-40B4-BE49-F238E27FC236}">
                <a16:creationId xmlns:a16="http://schemas.microsoft.com/office/drawing/2014/main" id="{2EF76DF4-B4B9-D699-469F-8811ED77D519}"/>
              </a:ext>
            </a:extLst>
          </p:cNvPr>
          <p:cNvSpPr/>
          <p:nvPr/>
        </p:nvSpPr>
        <p:spPr>
          <a:xfrm>
            <a:off x="1180729" y="4024237"/>
            <a:ext cx="424207" cy="43363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Blokshēma: savienotājs 13">
            <a:extLst>
              <a:ext uri="{FF2B5EF4-FFF2-40B4-BE49-F238E27FC236}">
                <a16:creationId xmlns:a16="http://schemas.microsoft.com/office/drawing/2014/main" id="{7E20E626-58C6-9980-3505-863FBD29446E}"/>
              </a:ext>
            </a:extLst>
          </p:cNvPr>
          <p:cNvSpPr/>
          <p:nvPr/>
        </p:nvSpPr>
        <p:spPr>
          <a:xfrm>
            <a:off x="1200314" y="4656790"/>
            <a:ext cx="424207" cy="433633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26D2B-3C85-52A6-8E77-EB539BACA428}"/>
              </a:ext>
            </a:extLst>
          </p:cNvPr>
          <p:cNvSpPr txBox="1"/>
          <p:nvPr/>
        </p:nvSpPr>
        <p:spPr>
          <a:xfrm>
            <a:off x="1254950" y="2888840"/>
            <a:ext cx="463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kern="100" noProof="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BE7DF7-0AFB-0695-2A8A-793D7815F241}"/>
              </a:ext>
            </a:extLst>
          </p:cNvPr>
          <p:cNvSpPr txBox="1"/>
          <p:nvPr/>
        </p:nvSpPr>
        <p:spPr>
          <a:xfrm>
            <a:off x="1238475" y="3429000"/>
            <a:ext cx="463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kern="100" noProof="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C6E74F-AD43-B283-3945-31395E796038}"/>
              </a:ext>
            </a:extLst>
          </p:cNvPr>
          <p:cNvSpPr txBox="1"/>
          <p:nvPr/>
        </p:nvSpPr>
        <p:spPr>
          <a:xfrm>
            <a:off x="1200314" y="3999393"/>
            <a:ext cx="463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kern="100" noProof="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E69100-61AD-E03D-8201-97A61A829C1C}"/>
              </a:ext>
            </a:extLst>
          </p:cNvPr>
          <p:cNvSpPr txBox="1"/>
          <p:nvPr/>
        </p:nvSpPr>
        <p:spPr>
          <a:xfrm>
            <a:off x="1234410" y="4656790"/>
            <a:ext cx="463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kern="100" noProof="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5.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BD6000E-0329-C3B9-ABA0-4233B57220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6424" y="6155756"/>
            <a:ext cx="10030968" cy="4616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lv-LV" sz="1100" i="1" dirty="0">
                <a:solidFill>
                  <a:srgbClr val="002060"/>
                </a:solidFill>
                <a:latin typeface="Sofia Pro"/>
                <a:cs typeface="Times New Roman" panose="02020603050405020304" pitchFamily="18" charset="0"/>
              </a:rPr>
              <a:t>2025. gadā iesniegtie projekti pieejami v</a:t>
            </a:r>
            <a:r>
              <a:rPr lang="lv-LV" sz="1100" i="1" dirty="0">
                <a:solidFill>
                  <a:srgbClr val="002060"/>
                </a:solidFill>
                <a:latin typeface="Sofia Pro"/>
              </a:rPr>
              <a:t>ietnē www.geolatvija.lv.</a:t>
            </a:r>
          </a:p>
          <a:p>
            <a:pPr algn="just">
              <a:buNone/>
            </a:pPr>
            <a:endParaRPr lang="en-US" sz="2000" i="1" noProof="0" dirty="0">
              <a:solidFill>
                <a:srgbClr val="3C3C3C"/>
              </a:solidFill>
              <a:effectLst/>
              <a:latin typeface="Sofia Pro"/>
            </a:endParaRPr>
          </a:p>
          <a:p>
            <a:pPr marL="0" indent="0" algn="just">
              <a:buNone/>
            </a:pPr>
            <a:endParaRPr lang="en-US" sz="2000" i="1" noProof="0" dirty="0">
              <a:solidFill>
                <a:srgbClr val="3C3C3C"/>
              </a:solidFill>
              <a:latin typeface="Sofia Pro"/>
            </a:endParaRPr>
          </a:p>
        </p:txBody>
      </p:sp>
    </p:spTree>
    <p:extLst>
      <p:ext uri="{BB962C8B-B14F-4D97-AF65-F5344CB8AC3E}">
        <p14:creationId xmlns:p14="http://schemas.microsoft.com/office/powerpoint/2010/main" val="2217885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1">
            <a:extLst>
              <a:ext uri="{FF2B5EF4-FFF2-40B4-BE49-F238E27FC236}">
                <a16:creationId xmlns:a16="http://schemas.microsoft.com/office/drawing/2014/main" id="{72B016E7-0524-9E3A-E12D-ABEAA3587B62}"/>
              </a:ext>
            </a:extLst>
          </p:cNvPr>
          <p:cNvSpPr txBox="1">
            <a:spLocks/>
          </p:cNvSpPr>
          <p:nvPr/>
        </p:nvSpPr>
        <p:spPr>
          <a:xfrm>
            <a:off x="7789756" y="5904812"/>
            <a:ext cx="3978548" cy="8864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Aptos Display"/>
              </a:defRPr>
            </a:lvl1pPr>
          </a:lstStyle>
          <a:p>
            <a:pPr algn="r"/>
            <a:r>
              <a:rPr lang="lv-LV" sz="1800" b="1" noProof="0" dirty="0">
                <a:solidFill>
                  <a:srgbClr val="002060"/>
                </a:solidFill>
              </a:rPr>
              <a:t>Saziņai:</a:t>
            </a:r>
            <a:r>
              <a:rPr lang="lv-LV" sz="1800" noProof="0" dirty="0">
                <a:solidFill>
                  <a:srgbClr val="002060"/>
                </a:solidFill>
              </a:rPr>
              <a:t> </a:t>
            </a:r>
          </a:p>
          <a:p>
            <a:pPr algn="r"/>
            <a:r>
              <a:rPr lang="lv-LV" sz="1800" noProof="0" dirty="0">
                <a:solidFill>
                  <a:srgbClr val="002060"/>
                </a:solidFill>
              </a:rPr>
              <a:t>Ventspils Attīstības pārvalde: </a:t>
            </a:r>
          </a:p>
          <a:p>
            <a:pPr algn="r"/>
            <a:r>
              <a:rPr lang="lv-LV" sz="1800" noProof="0" dirty="0">
                <a:solidFill>
                  <a:srgbClr val="002060"/>
                </a:solidFill>
              </a:rPr>
              <a:t>Tel. 63601280, investicijas@ventspils.lv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1A588EBA-972A-2A02-BDB1-9B946C2D8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93" y="787748"/>
            <a:ext cx="3509781" cy="17122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2AB0FA4-CC79-ED7B-A59A-07481187B9D0}"/>
              </a:ext>
            </a:extLst>
          </p:cNvPr>
          <p:cNvSpPr txBox="1"/>
          <p:nvPr/>
        </p:nvSpPr>
        <p:spPr>
          <a:xfrm>
            <a:off x="2313843" y="2641366"/>
            <a:ext cx="10150531" cy="12089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8000" b="1" i="0" u="none" strike="noStrike" kern="1200" cap="none" spc="0" baseline="0" noProof="0" dirty="0">
                <a:ln w="19050">
                  <a:solidFill>
                    <a:srgbClr val="A77D18"/>
                  </a:solidFill>
                </a:ln>
                <a:solidFill>
                  <a:srgbClr val="FFFFFF"/>
                </a:solidFill>
                <a:uFillTx/>
                <a:latin typeface="Aptos Display"/>
                <a:cs typeface="Arial" pitchFamily="34"/>
              </a:rPr>
              <a:t>Paldies!</a:t>
            </a:r>
          </a:p>
        </p:txBody>
      </p:sp>
    </p:spTree>
    <p:extLst>
      <p:ext uri="{BB962C8B-B14F-4D97-AF65-F5344CB8AC3E}">
        <p14:creationId xmlns:p14="http://schemas.microsoft.com/office/powerpoint/2010/main" val="1404820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3497</TotalTime>
  <Words>398</Words>
  <Application>Microsoft Office PowerPoint</Application>
  <PresentationFormat>Platekrāna</PresentationFormat>
  <Paragraphs>60</Paragraphs>
  <Slides>8</Slides>
  <Notes>1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Sofia Pro</vt:lpstr>
      <vt:lpstr>Office Theme</vt:lpstr>
      <vt:lpstr>PowerPoint prezentācija</vt:lpstr>
      <vt:lpstr>Mērķis:</vt:lpstr>
      <vt:lpstr>Galvenie nosacījumi:</vt:lpstr>
      <vt:lpstr>Konkursa rezultāti 2025</vt:lpstr>
      <vt:lpstr>Finansējums 2026. gadam:</vt:lpstr>
      <vt:lpstr>Ieviešanas posmi </vt:lpstr>
      <vt:lpstr>Iesniedzamie dokumenti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Mārcis Putnieks</dc:creator>
  <cp:lastModifiedBy>Agnese Žižmanova</cp:lastModifiedBy>
  <cp:revision>44</cp:revision>
  <cp:lastPrinted>2025-10-17T08:04:36Z</cp:lastPrinted>
  <dcterms:created xsi:type="dcterms:W3CDTF">2025-03-25T14:49:15Z</dcterms:created>
  <dcterms:modified xsi:type="dcterms:W3CDTF">2026-02-24T07:25:01Z</dcterms:modified>
</cp:coreProperties>
</file>