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77" r:id="rId4"/>
    <p:sldId id="272" r:id="rId5"/>
    <p:sldId id="275" r:id="rId6"/>
    <p:sldId id="278" r:id="rId7"/>
    <p:sldId id="260" r:id="rId8"/>
    <p:sldId id="276" r:id="rId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2BC0D-DF56-46C1-86DC-17654F6F0313}" type="datetimeFigureOut">
              <a:rPr lang="lv-LV" smtClean="0"/>
              <a:t>04.06.2026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3521-A048-448F-8BB8-650C1F843B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871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3521-A048-448F-8BB8-650C1F843B28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657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l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long pier with a lighthouse on it&#10;&#10;AI-generated content may be incorrect.">
            <a:extLst>
              <a:ext uri="{FF2B5EF4-FFF2-40B4-BE49-F238E27FC236}">
                <a16:creationId xmlns:a16="http://schemas.microsoft.com/office/drawing/2014/main" id="{1BAC2ADE-2023-22B0-CF04-0AFE7290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134117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rs_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6EF820-CCD9-DE14-9B40-9114FB8CC43E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2377F6-108E-F7B1-2D12-0C8F171618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8251"/>
            <a:ext cx="10515600" cy="1325559"/>
          </a:xfrm>
        </p:spPr>
        <p:txBody>
          <a:bodyPr/>
          <a:lstStyle>
            <a:lvl1pPr>
              <a:defRPr sz="5400" b="1">
                <a:ln w="12700">
                  <a:solidFill>
                    <a:srgbClr val="A77D18"/>
                  </a:solidFill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18548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s_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blue and yellow squares&#10;&#10;AI-generated content may be incorrect.">
            <a:extLst>
              <a:ext uri="{FF2B5EF4-FFF2-40B4-BE49-F238E27FC236}">
                <a16:creationId xmlns:a16="http://schemas.microsoft.com/office/drawing/2014/main" id="{D9CFF79B-533E-5788-ED8B-2E333D2B6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8" descr="A yellow and blue logo&#10;&#10;AI-generated content may be incorrect.">
            <a:extLst>
              <a:ext uri="{FF2B5EF4-FFF2-40B4-BE49-F238E27FC236}">
                <a16:creationId xmlns:a16="http://schemas.microsoft.com/office/drawing/2014/main" id="{9394514F-D08D-2923-E95B-78BFF25DF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31" y="228600"/>
            <a:ext cx="1810640" cy="11041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06E5AC-D9C7-E433-3443-5626E396208D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28C704-D242-7FCD-5B15-F462A10DF604}"/>
              </a:ext>
            </a:extLst>
          </p:cNvPr>
          <p:cNvSpPr txBox="1"/>
          <p:nvPr userDrawn="1"/>
        </p:nvSpPr>
        <p:spPr>
          <a:xfrm>
            <a:off x="11562972" y="6356351"/>
            <a:ext cx="496043" cy="365129"/>
          </a:xfrm>
          <a:prstGeom prst="rect">
            <a:avLst/>
          </a:prstGeom>
          <a:noFill/>
          <a:ln w="3175"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A0429-E0CB-465E-8573-A333A1A2B903}" type="slidenum">
              <a:rPr b="1">
                <a:ln w="6350">
                  <a:solidFill>
                    <a:srgbClr val="A77D18"/>
                  </a:solidFill>
                </a:ln>
                <a:solidFill>
                  <a:schemeClr val="bg1"/>
                </a:solidFill>
              </a:rPr>
              <a:t>‹#›</a:t>
            </a:fld>
            <a:endParaRPr lang="en-GB" sz="1800" b="1" i="0" u="none" strike="noStrike" kern="1200" cap="none" spc="0" baseline="0" dirty="0">
              <a:ln w="6350">
                <a:solidFill>
                  <a:srgbClr val="A77D18"/>
                </a:solidFill>
              </a:ln>
              <a:solidFill>
                <a:schemeClr val="bg1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DCE754-DBB2-85EB-5E05-5D4204B9AE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8251"/>
            <a:ext cx="10515600" cy="1325559"/>
          </a:xfrm>
        </p:spPr>
        <p:txBody>
          <a:bodyPr/>
          <a:lstStyle>
            <a:lvl1pPr>
              <a:defRPr sz="5400" b="1">
                <a:ln w="12700">
                  <a:solidFill>
                    <a:srgbClr val="A77D18"/>
                  </a:solidFill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73919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z virsra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EB68DA2B-2ABA-18F7-A9BE-6EF83A69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 descr="A yellow and blue logo&#10;&#10;AI-generated content may be incorrect.">
            <a:extLst>
              <a:ext uri="{FF2B5EF4-FFF2-40B4-BE49-F238E27FC236}">
                <a16:creationId xmlns:a16="http://schemas.microsoft.com/office/drawing/2014/main" id="{5FEAE8F4-6EA0-4B21-869A-40E039C8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31" y="228600"/>
            <a:ext cx="1810640" cy="11041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6B877F-A0F3-E88D-65B3-D9C35289EA1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466161"/>
            <a:ext cx="10515600" cy="57107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1E2BC-38CC-7B64-715F-DE2BFB9C5AF1}"/>
              </a:ext>
            </a:extLst>
          </p:cNvPr>
          <p:cNvSpPr txBox="1"/>
          <p:nvPr userDrawn="1"/>
        </p:nvSpPr>
        <p:spPr>
          <a:xfrm>
            <a:off x="11562972" y="6356351"/>
            <a:ext cx="496043" cy="365129"/>
          </a:xfrm>
          <a:prstGeom prst="rect">
            <a:avLst/>
          </a:prstGeom>
          <a:noFill/>
          <a:ln w="3175"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A0429-E0CB-465E-8573-A333A1A2B903}" type="slidenum">
              <a:rPr b="1">
                <a:ln w="6350">
                  <a:solidFill>
                    <a:srgbClr val="A77D18"/>
                  </a:solidFill>
                </a:ln>
                <a:solidFill>
                  <a:schemeClr val="bg1"/>
                </a:solidFill>
              </a:rPr>
              <a:t>‹#›</a:t>
            </a:fld>
            <a:endParaRPr lang="en-GB" sz="1800" b="1" i="0" u="none" strike="noStrike" kern="1200" cap="none" spc="0" baseline="0" dirty="0">
              <a:ln w="6350">
                <a:solidFill>
                  <a:srgbClr val="A77D18"/>
                </a:solidFill>
              </a:ln>
              <a:solidFill>
                <a:schemeClr val="bg1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54694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u_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B8A6-3AC4-7730-A8B3-08BEF753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68FC4-7CE4-1947-D796-84A900A0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40A8B2-E746-46E7-99AD-2F1606D3BE10}" type="datetime1">
              <a:rPr lang="en-GB" smtClean="0"/>
              <a:pPr lvl="0"/>
              <a:t>04/06/2026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211B1-3E82-4DDC-3624-33A82E5A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729CD-7A8D-7FA3-AC38-F6384FCE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41A78E-BBB4-4BA0-AFAC-731119FADCF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955A5-54D5-E2C9-EE20-8AE0B74883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7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FFDB9B-230B-353A-5898-0F3E3FB2A7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F6AF2-EDB0-CD9B-F68D-5F07620800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53409-D943-7296-4F3D-ECC511B93F7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6340A8B2-E746-46E7-99AD-2F1606D3BE10}" type="datetime1">
              <a:rPr lang="en-GB"/>
              <a:pPr lvl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DBD11-2044-01FD-1580-50C6C9CB087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EEA0D-BBE2-A667-2634-5488306524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4341A78E-BBB4-4BA0-AFAC-731119FADCFA}" type="slidenum">
              <a:t>‹#›</a:t>
            </a:fld>
            <a:endParaRPr lang="en-GB"/>
          </a:p>
        </p:txBody>
      </p:sp>
      <p:pic>
        <p:nvPicPr>
          <p:cNvPr id="7" name="Picture 9" descr="A blue and yellow squares">
            <a:extLst>
              <a:ext uri="{FF2B5EF4-FFF2-40B4-BE49-F238E27FC236}">
                <a16:creationId xmlns:a16="http://schemas.microsoft.com/office/drawing/2014/main" id="{0FB6C138-CE0F-4854-411E-0AA9B7786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2" descr="A yellow and blue logo&#10;&#10;AI-generated content may be incorrect.">
            <a:extLst>
              <a:ext uri="{FF2B5EF4-FFF2-40B4-BE49-F238E27FC236}">
                <a16:creationId xmlns:a16="http://schemas.microsoft.com/office/drawing/2014/main" id="{86694F83-E6AF-41C9-08DB-32D4B4CBE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4731" y="228600"/>
            <a:ext cx="1810640" cy="11041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FFB2B1-3549-D0DD-238F-3FAF821A127E}"/>
              </a:ext>
            </a:extLst>
          </p:cNvPr>
          <p:cNvSpPr txBox="1"/>
          <p:nvPr userDrawn="1"/>
        </p:nvSpPr>
        <p:spPr>
          <a:xfrm>
            <a:off x="11562972" y="6356351"/>
            <a:ext cx="496043" cy="365129"/>
          </a:xfrm>
          <a:prstGeom prst="rect">
            <a:avLst/>
          </a:prstGeom>
          <a:noFill/>
          <a:ln w="3175"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A0429-E0CB-465E-8573-A333A1A2B903}" type="slidenum">
              <a:rPr b="1">
                <a:ln w="6350">
                  <a:solidFill>
                    <a:srgbClr val="A77D18"/>
                  </a:solidFill>
                </a:ln>
                <a:solidFill>
                  <a:schemeClr val="bg1"/>
                </a:solidFill>
              </a:rPr>
              <a:t>‹#›</a:t>
            </a:fld>
            <a:endParaRPr lang="en-GB" sz="1800" b="1" i="0" u="none" strike="noStrike" kern="1200" cap="none" spc="0" baseline="0" dirty="0">
              <a:ln w="6350">
                <a:solidFill>
                  <a:srgbClr val="A77D18"/>
                </a:solidFill>
              </a:ln>
              <a:solidFill>
                <a:schemeClr val="bg1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geolatvija.lv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icijas@ventspils.lv" TargetMode="External"/><Relationship Id="rId2" Type="http://schemas.openxmlformats.org/officeDocument/2006/relationships/hyperlink" Target="http://www.ventspils.lv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B47A417-7B85-4111-9B51-C2DE9F2A4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81" y="301495"/>
            <a:ext cx="3008028" cy="1463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 yellow and blue logo&#10;&#10;AI-generated content may be incorrect.">
            <a:extLst>
              <a:ext uri="{FF2B5EF4-FFF2-40B4-BE49-F238E27FC236}">
                <a16:creationId xmlns:a16="http://schemas.microsoft.com/office/drawing/2014/main" id="{278C5E4B-DECF-6FBB-AC9F-E26419540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391" y="224530"/>
            <a:ext cx="2141332" cy="13058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12FBFD-2696-715D-4327-616EBCB20A5A}"/>
              </a:ext>
            </a:extLst>
          </p:cNvPr>
          <p:cNvSpPr txBox="1"/>
          <p:nvPr/>
        </p:nvSpPr>
        <p:spPr>
          <a:xfrm>
            <a:off x="2797584" y="4440982"/>
            <a:ext cx="12227054" cy="19979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4400" b="1" i="0" u="none" strike="noStrike" kern="1200" cap="none" spc="0" baseline="0" dirty="0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Balsošana 07.07.-26.07.2025.</a:t>
            </a:r>
            <a:endParaRPr lang="en-GB" sz="4400" b="1" i="0" u="none" strike="noStrike" kern="1200" cap="none" spc="0" baseline="0" dirty="0">
              <a:ln w="19050">
                <a:solidFill>
                  <a:srgbClr val="A77D18"/>
                </a:solidFill>
              </a:ln>
              <a:solidFill>
                <a:srgbClr val="FFFFFF"/>
              </a:solidFill>
              <a:uFillTx/>
              <a:latin typeface="Aptos Display"/>
              <a:cs typeface="Arial" pitchFamily="3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DC0490-AE15-F5E2-F516-FEE6BD70A5C9}"/>
              </a:ext>
            </a:extLst>
          </p:cNvPr>
          <p:cNvSpPr txBox="1"/>
          <p:nvPr/>
        </p:nvSpPr>
        <p:spPr>
          <a:xfrm>
            <a:off x="294381" y="3746823"/>
            <a:ext cx="10064380" cy="19979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 dirty="0" err="1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Līdzdalības</a:t>
            </a:r>
            <a:r>
              <a:rPr lang="en-GB" sz="6000" b="1" i="0" u="none" strike="noStrike" kern="1200" cap="none" spc="0" baseline="0" dirty="0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 </a:t>
            </a:r>
            <a:r>
              <a:rPr lang="en-GB" sz="6000" b="1" i="0" u="none" strike="noStrike" kern="1200" cap="none" spc="0" baseline="0" dirty="0" err="1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budžet</a:t>
            </a:r>
            <a:r>
              <a:rPr lang="lv-LV" sz="6000" b="1" i="0" u="none" strike="noStrike" kern="1200" cap="none" spc="0" baseline="0" dirty="0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a konkurss</a:t>
            </a:r>
            <a:endParaRPr lang="en-GB" sz="6000" b="1" i="0" u="none" strike="noStrike" kern="1200" cap="none" spc="0" baseline="0" dirty="0">
              <a:ln w="19050">
                <a:solidFill>
                  <a:srgbClr val="A77D18"/>
                </a:solidFill>
              </a:ln>
              <a:solidFill>
                <a:srgbClr val="FFFFFF"/>
              </a:solidFill>
              <a:uFillTx/>
              <a:latin typeface="Aptos Display"/>
              <a:cs typeface="Arial" pitchFamily="34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321E1543-3CD0-E34F-2BEC-1A167C36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3D3C7FE-E09F-74D6-0793-E7A87BDCB7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825627"/>
            <a:ext cx="6464295" cy="866778"/>
          </a:xfrm>
        </p:spPr>
        <p:txBody>
          <a:bodyPr/>
          <a:lstStyle/>
          <a:p>
            <a:pPr marL="0" lvl="0" indent="0">
              <a:buNone/>
            </a:pPr>
            <a:r>
              <a:rPr lang="lv-LV" dirty="0"/>
              <a:t>2026. gadam </a:t>
            </a:r>
            <a:r>
              <a:rPr lang="lv-LV" b="1" dirty="0"/>
              <a:t>piešķirtais</a:t>
            </a:r>
            <a:r>
              <a:rPr lang="lv-LV" dirty="0"/>
              <a:t> pašvaldības budžeta </a:t>
            </a:r>
            <a:r>
              <a:rPr lang="lv-LV" b="1" dirty="0"/>
              <a:t>finansējums</a:t>
            </a:r>
            <a:r>
              <a:rPr lang="lv-LV" dirty="0"/>
              <a:t> – 100 000 EUR 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E2B5B7-E5C8-C123-8200-093517DA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6222"/>
            <a:ext cx="10515600" cy="1325559"/>
          </a:xfrm>
        </p:spPr>
        <p:txBody>
          <a:bodyPr/>
          <a:lstStyle/>
          <a:p>
            <a:pPr lvl="0"/>
            <a:r>
              <a:rPr lang="lv-LV" dirty="0">
                <a:ln>
                  <a:solidFill>
                    <a:srgbClr val="A77D18"/>
                  </a:solidFill>
                </a:ln>
              </a:rPr>
              <a:t>FINANSĒJUMS</a:t>
            </a:r>
            <a:endParaRPr lang="en-GB" dirty="0">
              <a:ln>
                <a:solidFill>
                  <a:srgbClr val="A77D18"/>
                </a:solidFill>
              </a:ln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FD5C43B-74E6-80EA-23A8-15FB6E400521}"/>
              </a:ext>
            </a:extLst>
          </p:cNvPr>
          <p:cNvSpPr txBox="1"/>
          <p:nvPr/>
        </p:nvSpPr>
        <p:spPr>
          <a:xfrm>
            <a:off x="838203" y="3324429"/>
            <a:ext cx="6083302" cy="472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Atbilstoši teritoriālajam sadalījumam: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0002FE-A910-5818-6248-C4ED527E0367}"/>
              </a:ext>
            </a:extLst>
          </p:cNvPr>
          <p:cNvSpPr txBox="1"/>
          <p:nvPr/>
        </p:nvSpPr>
        <p:spPr>
          <a:xfrm>
            <a:off x="838203" y="5370225"/>
            <a:ext cx="5257800" cy="16898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Finansējums </a:t>
            </a:r>
            <a:r>
              <a:rPr lang="lv-LV" sz="28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vienam projektam</a:t>
            </a:r>
            <a:r>
              <a:rPr lang="lv-LV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: 3 000 – 30 000 EUR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6" name="Picture 8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1803B10C-C04F-809C-AE0B-FC1B9481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6">
            <a:off x="1071736" y="2473720"/>
            <a:ext cx="637035" cy="637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F0E07023-DA04-7507-A98A-2E61529D9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6">
            <a:off x="1071736" y="4601282"/>
            <a:ext cx="637035" cy="637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2" descr="A yellow rectangular object with black lines&#10;&#10;AI-generated content may be incorrect.">
            <a:extLst>
              <a:ext uri="{FF2B5EF4-FFF2-40B4-BE49-F238E27FC236}">
                <a16:creationId xmlns:a16="http://schemas.microsoft.com/office/drawing/2014/main" id="{0FC8E420-C33D-F258-7CCA-D5906857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3" y="3861611"/>
            <a:ext cx="2727380" cy="8099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4" descr="A yellow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A1A40C60-00D3-DF00-D3D7-AED112E84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557" y="3861611"/>
            <a:ext cx="3165442" cy="8099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0553867-8103-4517-B0F4-9F2F8FC3A4A6}"/>
              </a:ext>
            </a:extLst>
          </p:cNvPr>
          <p:cNvSpPr txBox="1"/>
          <p:nvPr/>
        </p:nvSpPr>
        <p:spPr>
          <a:xfrm>
            <a:off x="939802" y="3874898"/>
            <a:ext cx="2625781" cy="796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Ventas kreisais krasts</a:t>
            </a:r>
          </a:p>
          <a:p>
            <a:pPr marL="0" marR="0" lvl="0" indent="0" algn="l" defTabSz="914400" rtl="0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66 000 EUR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43EF63E-DA2D-0D60-19E5-762CE83649E7}"/>
              </a:ext>
            </a:extLst>
          </p:cNvPr>
          <p:cNvSpPr txBox="1"/>
          <p:nvPr/>
        </p:nvSpPr>
        <p:spPr>
          <a:xfrm>
            <a:off x="3804534" y="3875099"/>
            <a:ext cx="2625781" cy="796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Ventas labais krasts</a:t>
            </a:r>
          </a:p>
          <a:p>
            <a:pPr marL="0" marR="0" lvl="0" indent="0" algn="l" defTabSz="914400" rtl="0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34 000 EUR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12" name="Picture 29" descr="A map of different colors&#10;&#10;AI-generated content may be incorrect.">
            <a:extLst>
              <a:ext uri="{FF2B5EF4-FFF2-40B4-BE49-F238E27FC236}">
                <a16:creationId xmlns:a16="http://schemas.microsoft.com/office/drawing/2014/main" id="{FEE159E6-C0BD-C631-AAD2-B677F3A4C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767" y="1632304"/>
            <a:ext cx="3571426" cy="48857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>
            <a:extLst>
              <a:ext uri="{FF2B5EF4-FFF2-40B4-BE49-F238E27FC236}">
                <a16:creationId xmlns:a16="http://schemas.microsoft.com/office/drawing/2014/main" id="{72799FF4-8CE2-89DB-D28B-211E94C1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SABIEDRĪBAS BALSOJUMS</a:t>
            </a:r>
          </a:p>
        </p:txBody>
      </p:sp>
      <p:sp>
        <p:nvSpPr>
          <p:cNvPr id="18" name="Satura vietturis 17">
            <a:extLst>
              <a:ext uri="{FF2B5EF4-FFF2-40B4-BE49-F238E27FC236}">
                <a16:creationId xmlns:a16="http://schemas.microsoft.com/office/drawing/2014/main" id="{0D0D56ED-1E23-0AEC-183E-97BF9A0A66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2728" y="1872729"/>
            <a:ext cx="9417408" cy="3252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/>
              <a:t>02.03.2026. līdz 15.04.2026. – projektu iesniegšana, saņemti 26 projektu pieteikumi</a:t>
            </a:r>
          </a:p>
          <a:p>
            <a:pPr marL="0" indent="0">
              <a:buNone/>
            </a:pPr>
            <a:r>
              <a:rPr lang="lv-LV" sz="2400" dirty="0"/>
              <a:t>23.04.2026. līdz 22.05.2026. – konkursa komisija izvērtēja projektu atbilstību noteikumiem, balsošanai nodoti 16 projekti par kopējo summu gandrīz 318 tūkstoši EUR</a:t>
            </a:r>
          </a:p>
          <a:p>
            <a:pPr marL="0" indent="0">
              <a:buNone/>
            </a:pPr>
            <a:r>
              <a:rPr lang="lv-LV" sz="2400" dirty="0"/>
              <a:t>No 30.05.2026. līdz 18.06.2026. – iedzīvotāju balsošana</a:t>
            </a:r>
          </a:p>
          <a:p>
            <a:pPr marL="0" indent="0">
              <a:buNone/>
            </a:pPr>
            <a:r>
              <a:rPr lang="lv-LV" sz="2400" dirty="0"/>
              <a:t>Balsot var Ventspilī deklarēti iedzīvotāji no 16 gadu vecuma, par katru projektu vienu reizi </a:t>
            </a:r>
            <a:endParaRPr lang="lv-LV" sz="2300" dirty="0"/>
          </a:p>
          <a:p>
            <a:endParaRPr lang="lv-LV" sz="2300" dirty="0"/>
          </a:p>
          <a:p>
            <a:endParaRPr lang="lv-LV" sz="2300" dirty="0"/>
          </a:p>
          <a:p>
            <a:endParaRPr lang="lv-LV" sz="2400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433C7055-00D0-A73A-0759-96DFDB4B4A76}"/>
              </a:ext>
            </a:extLst>
          </p:cNvPr>
          <p:cNvSpPr txBox="1">
            <a:spLocks/>
          </p:cNvSpPr>
          <p:nvPr/>
        </p:nvSpPr>
        <p:spPr>
          <a:xfrm>
            <a:off x="704088" y="5494398"/>
            <a:ext cx="11401500" cy="13636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itchFamily="34"/>
              <a:buNone/>
            </a:pPr>
            <a:r>
              <a:rPr lang="en-US" sz="1200" i="1" dirty="0">
                <a:solidFill>
                  <a:schemeClr val="tx1"/>
                </a:solidFill>
                <a:latin typeface="Sofia Pro"/>
              </a:rPr>
              <a:t>Ja nav </a:t>
            </a:r>
            <a:r>
              <a:rPr lang="lv-LV" sz="1200" i="1" dirty="0">
                <a:solidFill>
                  <a:schemeClr val="tx1"/>
                </a:solidFill>
                <a:latin typeface="Sofia Pro"/>
              </a:rPr>
              <a:t>pieejami autentifikācijas rīki, ir iespēja balsot Ventspils bibliotēkās vai Ventspils Digitālajā centrā, uzrādot personas apliecinošu dokumentu.</a:t>
            </a:r>
          </a:p>
          <a:p>
            <a:pPr>
              <a:lnSpc>
                <a:spcPct val="100000"/>
              </a:lnSpc>
              <a:buNone/>
            </a:pPr>
            <a:r>
              <a:rPr lang="lv-LV" sz="1200" i="1" dirty="0">
                <a:solidFill>
                  <a:schemeClr val="tx1"/>
                </a:solidFill>
                <a:latin typeface="Sofia Pro"/>
                <a:cs typeface="Times New Roman" panose="02020603050405020304" pitchFamily="18" charset="0"/>
              </a:rPr>
              <a:t>Balsošana noritēs v</a:t>
            </a:r>
            <a:r>
              <a:rPr lang="lv-LV" sz="1200" i="1" dirty="0">
                <a:solidFill>
                  <a:schemeClr val="tx1"/>
                </a:solidFill>
                <a:latin typeface="Sofia Pro"/>
              </a:rPr>
              <a:t>ietnē www.geolatvija.lv.</a:t>
            </a:r>
          </a:p>
          <a:p>
            <a:pPr>
              <a:lnSpc>
                <a:spcPct val="100000"/>
              </a:lnSpc>
              <a:buNone/>
            </a:pPr>
            <a:r>
              <a:rPr lang="lv-LV" sz="1200" i="1" dirty="0">
                <a:solidFill>
                  <a:schemeClr val="tx1"/>
                </a:solidFill>
                <a:latin typeface="Sofia Pro"/>
              </a:rPr>
              <a:t>Konkursa nolikums un detalizēta informācija pieejama www.ventspils.lv </a:t>
            </a:r>
          </a:p>
          <a:p>
            <a:pPr>
              <a:lnSpc>
                <a:spcPct val="100000"/>
              </a:lnSpc>
              <a:buNone/>
            </a:pPr>
            <a:r>
              <a:rPr lang="lv-LV" sz="1200" i="1" dirty="0">
                <a:solidFill>
                  <a:schemeClr val="tx1"/>
                </a:solidFill>
                <a:latin typeface="Sofia Pro"/>
              </a:rPr>
              <a:t>Pašvaldība projektus, kas katrā teritoriālajā vienībā guvuši lielāko iedzīvotāju atbalstu, realizēs divu gadu laikā</a:t>
            </a:r>
            <a:endParaRPr lang="en-US" sz="1200" i="1" dirty="0">
              <a:solidFill>
                <a:srgbClr val="3C3C3C"/>
              </a:solidFill>
              <a:latin typeface="Sofia Pro"/>
            </a:endParaRPr>
          </a:p>
          <a:p>
            <a:pPr marL="0" indent="0" algn="just">
              <a:buFont typeface="Arial" pitchFamily="34"/>
              <a:buNone/>
            </a:pPr>
            <a:endParaRPr lang="en-US" sz="1400" i="1" dirty="0">
              <a:solidFill>
                <a:srgbClr val="3C3C3C"/>
              </a:solidFill>
              <a:latin typeface="Sofia Pro"/>
            </a:endParaRPr>
          </a:p>
        </p:txBody>
      </p:sp>
      <p:pic>
        <p:nvPicPr>
          <p:cNvPr id="20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B22614C6-3EF4-9169-4055-B488B4C02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73" y="1872729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FB3032B5-C598-EE6F-884E-C2F621E2B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72" y="2704797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B240CAB6-4C62-A1F6-9D89-BC71199E4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71" y="3717849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2FDA5BB7-B6C3-AF23-C328-A740DAF3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13" y="4332239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9524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A307-AAA5-D193-A5CC-5626CE32C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260944A-4AD2-404C-EEC4-ED4338813F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897" y="106081"/>
            <a:ext cx="10515600" cy="1325559"/>
          </a:xfrm>
        </p:spPr>
        <p:txBody>
          <a:bodyPr/>
          <a:lstStyle/>
          <a:p>
            <a:pPr lvl="0"/>
            <a:r>
              <a:rPr lang="lv-LV" dirty="0">
                <a:ln>
                  <a:solidFill>
                    <a:srgbClr val="A77D18"/>
                  </a:solidFill>
                </a:ln>
              </a:rPr>
              <a:t>PROJEKTI </a:t>
            </a:r>
            <a:r>
              <a:rPr lang="lv-LV" sz="4000" dirty="0">
                <a:ln>
                  <a:solidFill>
                    <a:srgbClr val="A77D18"/>
                  </a:solidFill>
                </a:ln>
              </a:rPr>
              <a:t>Ventspils labais krasts</a:t>
            </a:r>
            <a:endParaRPr lang="en-GB" dirty="0">
              <a:ln>
                <a:solidFill>
                  <a:srgbClr val="A77D18"/>
                </a:solidFill>
              </a:ln>
            </a:endParaRPr>
          </a:p>
        </p:txBody>
      </p:sp>
      <p:pic>
        <p:nvPicPr>
          <p:cNvPr id="52" name="Attēls 51">
            <a:extLst>
              <a:ext uri="{FF2B5EF4-FFF2-40B4-BE49-F238E27FC236}">
                <a16:creationId xmlns:a16="http://schemas.microsoft.com/office/drawing/2014/main" id="{B48151AD-CE29-4691-7F76-87F954FE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09" y="4008719"/>
            <a:ext cx="2786063" cy="2786063"/>
          </a:xfrm>
          <a:prstGeom prst="rect">
            <a:avLst/>
          </a:prstGeom>
        </p:spPr>
      </p:pic>
      <p:pic>
        <p:nvPicPr>
          <p:cNvPr id="54" name="Attēls 53">
            <a:extLst>
              <a:ext uri="{FF2B5EF4-FFF2-40B4-BE49-F238E27FC236}">
                <a16:creationId xmlns:a16="http://schemas.microsoft.com/office/drawing/2014/main" id="{51446CE9-57F3-A8ED-97BB-6AA49EF78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93" y="4037294"/>
            <a:ext cx="2714625" cy="2714625"/>
          </a:xfrm>
          <a:prstGeom prst="rect">
            <a:avLst/>
          </a:prstGeom>
        </p:spPr>
      </p:pic>
      <p:pic>
        <p:nvPicPr>
          <p:cNvPr id="56" name="Attēls 55">
            <a:extLst>
              <a:ext uri="{FF2B5EF4-FFF2-40B4-BE49-F238E27FC236}">
                <a16:creationId xmlns:a16="http://schemas.microsoft.com/office/drawing/2014/main" id="{3D0B1FD2-E5D6-9395-4DE4-F1D371F2D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67" y="1215511"/>
            <a:ext cx="2738440" cy="2738440"/>
          </a:xfrm>
          <a:prstGeom prst="rect">
            <a:avLst/>
          </a:prstGeom>
        </p:spPr>
      </p:pic>
      <p:pic>
        <p:nvPicPr>
          <p:cNvPr id="58" name="Attēls 57">
            <a:extLst>
              <a:ext uri="{FF2B5EF4-FFF2-40B4-BE49-F238E27FC236}">
                <a16:creationId xmlns:a16="http://schemas.microsoft.com/office/drawing/2014/main" id="{DAAA92FE-F157-8D03-AEC7-20C3F8941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96" y="1215511"/>
            <a:ext cx="2714625" cy="2714625"/>
          </a:xfrm>
          <a:prstGeom prst="rect">
            <a:avLst/>
          </a:prstGeom>
        </p:spPr>
      </p:pic>
      <p:pic>
        <p:nvPicPr>
          <p:cNvPr id="60" name="Attēls 59">
            <a:extLst>
              <a:ext uri="{FF2B5EF4-FFF2-40B4-BE49-F238E27FC236}">
                <a16:creationId xmlns:a16="http://schemas.microsoft.com/office/drawing/2014/main" id="{A721C4D9-23AF-600A-12FF-C7BF147CE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1215511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64017-C504-6B9A-2743-EA3236327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952026E-CAEE-78EC-781C-8B1384E51D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897" y="106081"/>
            <a:ext cx="10515600" cy="1325559"/>
          </a:xfrm>
        </p:spPr>
        <p:txBody>
          <a:bodyPr/>
          <a:lstStyle/>
          <a:p>
            <a:pPr lvl="0"/>
            <a:r>
              <a:rPr lang="lv-LV" dirty="0">
                <a:ln>
                  <a:solidFill>
                    <a:srgbClr val="A77D18"/>
                  </a:solidFill>
                </a:ln>
              </a:rPr>
              <a:t>PROJEKTI </a:t>
            </a:r>
            <a:r>
              <a:rPr lang="lv-LV" sz="4000" dirty="0">
                <a:ln>
                  <a:solidFill>
                    <a:srgbClr val="A77D18"/>
                  </a:solidFill>
                </a:ln>
              </a:rPr>
              <a:t>Ventspils kreisais krasts</a:t>
            </a:r>
            <a:endParaRPr lang="en-GB" dirty="0">
              <a:ln>
                <a:solidFill>
                  <a:srgbClr val="A77D18"/>
                </a:solidFill>
              </a:ln>
            </a:endParaRPr>
          </a:p>
        </p:txBody>
      </p:sp>
      <p:pic>
        <p:nvPicPr>
          <p:cNvPr id="38" name="Attēls 37">
            <a:extLst>
              <a:ext uri="{FF2B5EF4-FFF2-40B4-BE49-F238E27FC236}">
                <a16:creationId xmlns:a16="http://schemas.microsoft.com/office/drawing/2014/main" id="{FBFEB8A9-DEB1-D748-C29B-A120C22DA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7" y="3962400"/>
            <a:ext cx="2789519" cy="2789519"/>
          </a:xfrm>
          <a:prstGeom prst="rect">
            <a:avLst/>
          </a:prstGeom>
        </p:spPr>
      </p:pic>
      <p:pic>
        <p:nvPicPr>
          <p:cNvPr id="40" name="Attēls 39">
            <a:extLst>
              <a:ext uri="{FF2B5EF4-FFF2-40B4-BE49-F238E27FC236}">
                <a16:creationId xmlns:a16="http://schemas.microsoft.com/office/drawing/2014/main" id="{C616F7DC-AB46-359F-BF52-7C70B825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3" y="1136451"/>
            <a:ext cx="2720233" cy="2720233"/>
          </a:xfrm>
          <a:prstGeom prst="rect">
            <a:avLst/>
          </a:prstGeom>
        </p:spPr>
      </p:pic>
      <p:pic>
        <p:nvPicPr>
          <p:cNvPr id="42" name="Attēls 41">
            <a:extLst>
              <a:ext uri="{FF2B5EF4-FFF2-40B4-BE49-F238E27FC236}">
                <a16:creationId xmlns:a16="http://schemas.microsoft.com/office/drawing/2014/main" id="{3AAC5DC7-A811-DB87-25B4-1971B51A6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48" y="1136451"/>
            <a:ext cx="2720233" cy="2720233"/>
          </a:xfrm>
          <a:prstGeom prst="rect">
            <a:avLst/>
          </a:prstGeom>
        </p:spPr>
      </p:pic>
      <p:pic>
        <p:nvPicPr>
          <p:cNvPr id="44" name="Attēls 43">
            <a:extLst>
              <a:ext uri="{FF2B5EF4-FFF2-40B4-BE49-F238E27FC236}">
                <a16:creationId xmlns:a16="http://schemas.microsoft.com/office/drawing/2014/main" id="{263A19B8-D145-E776-E096-B91373759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62" y="1136451"/>
            <a:ext cx="2720233" cy="2720233"/>
          </a:xfrm>
          <a:prstGeom prst="rect">
            <a:avLst/>
          </a:prstGeom>
        </p:spPr>
      </p:pic>
      <p:pic>
        <p:nvPicPr>
          <p:cNvPr id="48" name="Attēls 47">
            <a:extLst>
              <a:ext uri="{FF2B5EF4-FFF2-40B4-BE49-F238E27FC236}">
                <a16:creationId xmlns:a16="http://schemas.microsoft.com/office/drawing/2014/main" id="{D33BB30E-C25C-D436-3BF5-B976E4288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47" y="4000500"/>
            <a:ext cx="2751418" cy="2751418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72B6A50A-1E79-1CD3-0698-D6498DB4D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61" y="4000500"/>
            <a:ext cx="2751418" cy="27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2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D794B-6AB2-E9CD-257B-489D8722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E2B479D-DBA9-C469-F517-DE94E7C2E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897" y="106081"/>
            <a:ext cx="10515600" cy="1325559"/>
          </a:xfrm>
        </p:spPr>
        <p:txBody>
          <a:bodyPr/>
          <a:lstStyle/>
          <a:p>
            <a:pPr lvl="0"/>
            <a:r>
              <a:rPr lang="lv-LV" dirty="0">
                <a:ln>
                  <a:solidFill>
                    <a:srgbClr val="A77D18"/>
                  </a:solidFill>
                </a:ln>
              </a:rPr>
              <a:t>PROJEKTI </a:t>
            </a:r>
            <a:r>
              <a:rPr lang="lv-LV" sz="4000" dirty="0">
                <a:ln>
                  <a:solidFill>
                    <a:srgbClr val="A77D18"/>
                  </a:solidFill>
                </a:ln>
              </a:rPr>
              <a:t>Ventspils kreisais krasts</a:t>
            </a:r>
            <a:endParaRPr lang="en-GB" dirty="0">
              <a:ln>
                <a:solidFill>
                  <a:srgbClr val="A77D18"/>
                </a:solidFill>
              </a:ln>
            </a:endParaRPr>
          </a:p>
        </p:txBody>
      </p:sp>
      <p:pic>
        <p:nvPicPr>
          <p:cNvPr id="50" name="Attēls 49">
            <a:extLst>
              <a:ext uri="{FF2B5EF4-FFF2-40B4-BE49-F238E27FC236}">
                <a16:creationId xmlns:a16="http://schemas.microsoft.com/office/drawing/2014/main" id="{101BE5D6-8913-8BE0-C6BA-CF9647D5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15" y="1175902"/>
            <a:ext cx="2751418" cy="275141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21F3CEFB-4512-8DE7-E7CF-A6D5B1002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35" y="1156440"/>
            <a:ext cx="2770879" cy="2770879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3BF745D6-4DEA-CBFB-44CF-FDCAB84E6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47" y="4045251"/>
            <a:ext cx="2717974" cy="2717974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C830273B-C53D-52CF-DD75-97EE19C10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7" y="4028529"/>
            <a:ext cx="2751419" cy="2751419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DAF2ACD5-66B6-E875-D01A-32B5474ED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39" y="1125335"/>
            <a:ext cx="2801984" cy="28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0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BE358C-2CB0-2AF2-A1FB-F1197306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9" y="469"/>
            <a:ext cx="10515600" cy="1325559"/>
          </a:xfrm>
        </p:spPr>
        <p:txBody>
          <a:bodyPr>
            <a:normAutofit/>
          </a:bodyPr>
          <a:lstStyle/>
          <a:p>
            <a:r>
              <a:rPr lang="lv-LV" dirty="0"/>
              <a:t>BALSOŠANA</a:t>
            </a:r>
            <a:endParaRPr lang="en-GB" dirty="0"/>
          </a:p>
        </p:txBody>
      </p:sp>
      <p:pic>
        <p:nvPicPr>
          <p:cNvPr id="23" name="Attēls 22" descr="Attēls, kurā ir teksts, ekrānuzņēmums, karte&#10;&#10;Mākslīgā intelekta ģenerētais saturs var būt nepareizs.">
            <a:extLst>
              <a:ext uri="{FF2B5EF4-FFF2-40B4-BE49-F238E27FC236}">
                <a16:creationId xmlns:a16="http://schemas.microsoft.com/office/drawing/2014/main" id="{E43CBB6C-F7B7-54A9-8E33-B85CFF1CC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93" y="173667"/>
            <a:ext cx="4791957" cy="3526307"/>
          </a:xfrm>
          <a:prstGeom prst="rect">
            <a:avLst/>
          </a:prstGeom>
        </p:spPr>
      </p:pic>
      <p:pic>
        <p:nvPicPr>
          <p:cNvPr id="21" name="Attēls 20" descr="Attēls, kurā ir teksts, ekrānuzņēmums, programmatūra, tīmekļa lapa&#10;&#10;Mākslīgā intelekta ģenerētais saturs var būt nepareizs.">
            <a:extLst>
              <a:ext uri="{FF2B5EF4-FFF2-40B4-BE49-F238E27FC236}">
                <a16:creationId xmlns:a16="http://schemas.microsoft.com/office/drawing/2014/main" id="{02899AAA-A18D-845E-8F5A-85EE8C200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038"/>
          <a:stretch/>
        </p:blipFill>
        <p:spPr>
          <a:xfrm>
            <a:off x="7811398" y="3799002"/>
            <a:ext cx="3618081" cy="2545237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38195F6-6A6C-AA15-9FFB-0D732D083E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69779" y="1539222"/>
            <a:ext cx="5664045" cy="488304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v-LV" sz="2400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Atver vietni </a:t>
            </a:r>
            <a:r>
              <a:rPr lang="lv-LV" sz="24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www.geolatvija.lv</a:t>
            </a:r>
            <a:endParaRPr lang="lv-LV" sz="2400" b="1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lv-LV" sz="2400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lv-LV" sz="2400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Izvēlies v</a:t>
            </a:r>
            <a:r>
              <a:rPr lang="lv-LV" sz="24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/>
              </a:rPr>
              <a:t>ietnes sadaļu «Līdzdalības budžets»</a:t>
            </a:r>
          </a:p>
          <a:p>
            <a:pPr marL="0" indent="0">
              <a:spcBef>
                <a:spcPts val="0"/>
              </a:spcBef>
              <a:buNone/>
            </a:pPr>
            <a:endParaRPr lang="lv-LV" sz="2400" kern="100" dirty="0">
              <a:solidFill>
                <a:schemeClr val="tx1"/>
              </a:solidFill>
              <a:ea typeface="Aptos" panose="020B0004020202020204" pitchFamily="34" charset="0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lv-LV" sz="2400" kern="100" dirty="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  <a:t>Kartē atrodi</a:t>
            </a:r>
            <a:r>
              <a:rPr lang="lv-LV" sz="24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/>
              </a:rPr>
              <a:t> Ventspili, uzklikšķini «Projekti un aktualitātes» </a:t>
            </a:r>
          </a:p>
          <a:p>
            <a:pPr marL="0" indent="0">
              <a:spcBef>
                <a:spcPts val="0"/>
              </a:spcBef>
              <a:buNone/>
            </a:pPr>
            <a:endParaRPr lang="lv-LV" sz="24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lv-LV" sz="24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/>
              </a:rPr>
              <a:t>Iepazīsties ar projektiem</a:t>
            </a:r>
          </a:p>
          <a:p>
            <a:pPr marL="0" indent="0">
              <a:spcBef>
                <a:spcPts val="0"/>
              </a:spcBef>
              <a:buNone/>
            </a:pPr>
            <a:endParaRPr lang="lv-LV" sz="2400" kern="100" dirty="0">
              <a:solidFill>
                <a:schemeClr val="tx1"/>
              </a:solidFill>
              <a:ea typeface="Aptos" panose="020B0004020202020204" pitchFamily="34" charset="0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lv-LV" sz="2400" kern="100" dirty="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  <a:t>Autentificējies ar ērtāko autentifikācijas metodi</a:t>
            </a:r>
            <a:endParaRPr lang="lv-LV" sz="24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indent="0">
              <a:spcAft>
                <a:spcPts val="1200"/>
              </a:spcAft>
              <a:buNone/>
            </a:pPr>
            <a:endParaRPr lang="lv-LV" sz="2400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Blokshēma: savienotājs 32">
            <a:extLst>
              <a:ext uri="{FF2B5EF4-FFF2-40B4-BE49-F238E27FC236}">
                <a16:creationId xmlns:a16="http://schemas.microsoft.com/office/drawing/2014/main" id="{60EA4478-71A2-C470-CB92-8627C2028FAD}"/>
              </a:ext>
            </a:extLst>
          </p:cNvPr>
          <p:cNvSpPr/>
          <p:nvPr/>
        </p:nvSpPr>
        <p:spPr>
          <a:xfrm>
            <a:off x="815084" y="1508467"/>
            <a:ext cx="424207" cy="433633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34" name="Blokshēma: savienotājs 33">
            <a:extLst>
              <a:ext uri="{FF2B5EF4-FFF2-40B4-BE49-F238E27FC236}">
                <a16:creationId xmlns:a16="http://schemas.microsoft.com/office/drawing/2014/main" id="{80646385-3862-B8BF-5141-8CB7FA51FACD}"/>
              </a:ext>
            </a:extLst>
          </p:cNvPr>
          <p:cNvSpPr/>
          <p:nvPr/>
        </p:nvSpPr>
        <p:spPr>
          <a:xfrm>
            <a:off x="821879" y="2269574"/>
            <a:ext cx="424207" cy="433633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0"/>
              </a:spcBef>
              <a:buNone/>
            </a:pPr>
            <a:endParaRPr lang="lv-LV" sz="2400" b="1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D70D06-6B6F-24BA-9C04-0230D71A0E03}"/>
              </a:ext>
            </a:extLst>
          </p:cNvPr>
          <p:cNvSpPr txBox="1"/>
          <p:nvPr/>
        </p:nvSpPr>
        <p:spPr>
          <a:xfrm>
            <a:off x="815084" y="1480236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v-LV" sz="24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2" name="Blokshēma: savienotājs 11">
            <a:extLst>
              <a:ext uri="{FF2B5EF4-FFF2-40B4-BE49-F238E27FC236}">
                <a16:creationId xmlns:a16="http://schemas.microsoft.com/office/drawing/2014/main" id="{E32C23A8-7778-5EBD-A51D-8EF158CAA96C}"/>
              </a:ext>
            </a:extLst>
          </p:cNvPr>
          <p:cNvSpPr/>
          <p:nvPr/>
        </p:nvSpPr>
        <p:spPr>
          <a:xfrm>
            <a:off x="815084" y="3250283"/>
            <a:ext cx="424207" cy="433633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3" name="Blokshēma: savienotājs 12">
            <a:extLst>
              <a:ext uri="{FF2B5EF4-FFF2-40B4-BE49-F238E27FC236}">
                <a16:creationId xmlns:a16="http://schemas.microsoft.com/office/drawing/2014/main" id="{A34B32FC-7D4B-F403-558D-AB2753C76C79}"/>
              </a:ext>
            </a:extLst>
          </p:cNvPr>
          <p:cNvSpPr/>
          <p:nvPr/>
        </p:nvSpPr>
        <p:spPr>
          <a:xfrm>
            <a:off x="821879" y="4150818"/>
            <a:ext cx="424207" cy="433633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4" name="Blokshēma: savienotājs 13">
            <a:extLst>
              <a:ext uri="{FF2B5EF4-FFF2-40B4-BE49-F238E27FC236}">
                <a16:creationId xmlns:a16="http://schemas.microsoft.com/office/drawing/2014/main" id="{6112A487-B998-FEDA-5604-BF7E4ED63925}"/>
              </a:ext>
            </a:extLst>
          </p:cNvPr>
          <p:cNvSpPr/>
          <p:nvPr/>
        </p:nvSpPr>
        <p:spPr>
          <a:xfrm>
            <a:off x="820535" y="4862749"/>
            <a:ext cx="424207" cy="433633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56886-783F-CE78-ED25-B53E3D34C947}"/>
              </a:ext>
            </a:extLst>
          </p:cNvPr>
          <p:cNvSpPr txBox="1"/>
          <p:nvPr/>
        </p:nvSpPr>
        <p:spPr>
          <a:xfrm>
            <a:off x="858295" y="2252389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v-LV" sz="24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8EC12-5588-C987-B5F3-11E2948910B5}"/>
              </a:ext>
            </a:extLst>
          </p:cNvPr>
          <p:cNvSpPr txBox="1"/>
          <p:nvPr/>
        </p:nvSpPr>
        <p:spPr>
          <a:xfrm>
            <a:off x="834916" y="3238309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v-LV" sz="24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E30A7-6C13-97E7-5936-C11D9661ECC2}"/>
              </a:ext>
            </a:extLst>
          </p:cNvPr>
          <p:cNvSpPr txBox="1"/>
          <p:nvPr/>
        </p:nvSpPr>
        <p:spPr>
          <a:xfrm>
            <a:off x="834516" y="4122786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v-LV" sz="24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1A6AAB-D622-4A21-9713-1A8607180EE9}"/>
              </a:ext>
            </a:extLst>
          </p:cNvPr>
          <p:cNvSpPr txBox="1"/>
          <p:nvPr/>
        </p:nvSpPr>
        <p:spPr>
          <a:xfrm>
            <a:off x="834516" y="4857113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v-LV" sz="24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3576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84C16-8F37-2C7F-07B1-3F7CD7DA9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99F6CD-129F-0E09-6D9F-78B6BD7690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7805" y="1813148"/>
            <a:ext cx="9119641" cy="5145276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lv-LV" sz="2400" dirty="0">
                <a:ln/>
              </a:rPr>
              <a:t>Konkursa rezultāti tiks paziņoti </a:t>
            </a:r>
            <a:r>
              <a:rPr lang="lv-LV" sz="2400" b="1" dirty="0">
                <a:ln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www.ventspils.lv</a:t>
            </a:r>
            <a:r>
              <a:rPr lang="lv-LV" sz="2400" b="1" dirty="0">
                <a:ln/>
              </a:rPr>
              <a:t> no 1. augusta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lv-LV" sz="2400" dirty="0">
                <a:ln/>
              </a:rPr>
              <a:t>Tiks </a:t>
            </a:r>
            <a:r>
              <a:rPr lang="lv-LV" sz="2400" b="1" dirty="0">
                <a:ln/>
              </a:rPr>
              <a:t>realizēti </a:t>
            </a:r>
            <a:r>
              <a:rPr lang="lv-LV" sz="2400" dirty="0">
                <a:ln/>
              </a:rPr>
              <a:t>tie projekti, kas būs saņēmuši </a:t>
            </a:r>
            <a:r>
              <a:rPr lang="lv-LV" sz="2400" b="1" dirty="0">
                <a:ln/>
              </a:rPr>
              <a:t>lielāko iedzīvotāju balsojumu</a:t>
            </a:r>
            <a:r>
              <a:rPr lang="lv-LV" sz="2400" dirty="0">
                <a:ln/>
              </a:rPr>
              <a:t> un </a:t>
            </a:r>
            <a:r>
              <a:rPr lang="lv-LV" sz="2400" b="1" dirty="0">
                <a:ln/>
              </a:rPr>
              <a:t>iekļausies piešķirtā līdzdalības budžeta ietvaros</a:t>
            </a:r>
            <a:endParaRPr lang="en-US" sz="2400" b="1" dirty="0">
              <a:ln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lv-LV" sz="2400" b="1" dirty="0">
                <a:ln/>
              </a:rPr>
              <a:t>Pašvaldība </a:t>
            </a:r>
            <a:r>
              <a:rPr lang="lv-LV" sz="2400" dirty="0">
                <a:ln/>
              </a:rPr>
              <a:t>projektus</a:t>
            </a:r>
            <a:r>
              <a:rPr lang="lv-LV" sz="2400" b="1" dirty="0">
                <a:ln/>
              </a:rPr>
              <a:t> realizēs </a:t>
            </a:r>
            <a:r>
              <a:rPr lang="lv-LV" sz="2400" dirty="0">
                <a:ln/>
              </a:rPr>
              <a:t>2 gadu laikā</a:t>
            </a:r>
          </a:p>
          <a:p>
            <a:pPr marL="0" indent="0">
              <a:spcBef>
                <a:spcPts val="0"/>
              </a:spcBef>
              <a:buFont typeface="Arial" pitchFamily="34"/>
              <a:buNone/>
            </a:pPr>
            <a:endParaRPr lang="lv-LV" sz="2400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Arial" pitchFamily="34"/>
              <a:buNone/>
            </a:pPr>
            <a:r>
              <a:rPr lang="lv-LV" sz="2400" b="1" dirty="0">
                <a:solidFill>
                  <a:schemeClr val="tx1"/>
                </a:solidFill>
              </a:rPr>
              <a:t>Saziņai:</a:t>
            </a:r>
          </a:p>
          <a:p>
            <a:pPr marL="0" indent="0">
              <a:spcBef>
                <a:spcPts val="0"/>
              </a:spcBef>
              <a:buFont typeface="Arial" pitchFamily="34"/>
              <a:buNone/>
            </a:pPr>
            <a:r>
              <a:rPr lang="lv-LV" sz="2400" dirty="0">
                <a:solidFill>
                  <a:schemeClr val="tx1"/>
                </a:solidFill>
              </a:rPr>
              <a:t>Ventspils Attīstības pārvalde: </a:t>
            </a:r>
          </a:p>
          <a:p>
            <a:pPr marL="0" indent="0">
              <a:spcBef>
                <a:spcPts val="0"/>
              </a:spcBef>
              <a:buFont typeface="Arial" pitchFamily="34"/>
              <a:buNone/>
            </a:pPr>
            <a:r>
              <a:rPr lang="lv-LV" sz="2400" dirty="0">
                <a:solidFill>
                  <a:schemeClr val="tx1"/>
                </a:solidFill>
              </a:rPr>
              <a:t>Tālr.: 63601280, </a:t>
            </a:r>
            <a:r>
              <a:rPr lang="lv-LV" sz="2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investicijas@ventspils.lv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Font typeface="Arial" pitchFamily="34"/>
              <a:buNone/>
            </a:pPr>
            <a:endParaRPr lang="lv-LV" sz="2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75590-806B-36B3-B345-8FE968F0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REZULTĀTI</a:t>
            </a:r>
            <a:endParaRPr lang="en-GB" dirty="0"/>
          </a:p>
        </p:txBody>
      </p:sp>
      <p:pic>
        <p:nvPicPr>
          <p:cNvPr id="4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96A6D6AC-0B6C-13AB-2D43-C539EF8B0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64" y="2355612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406BEC99-1BF4-5799-6F28-79706C256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64" y="1691311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D5849A98-0039-F137-91EE-C5B9D21A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63" y="3088486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54D78DBE-5CFE-B483-EA32-577938D42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21" y="3948647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0582C42-A000-4734-8A65-0CD94860A8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1855" y="5345822"/>
            <a:ext cx="11196554" cy="107406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lv-LV" sz="2400" i="1" dirty="0">
                <a:solidFill>
                  <a:srgbClr val="3C3C3C"/>
                </a:solidFill>
                <a:latin typeface="Sofia Pro"/>
              </a:rPr>
              <a:t>	</a:t>
            </a:r>
            <a:r>
              <a:rPr lang="lv-LV" sz="2400" i="1" dirty="0">
                <a:solidFill>
                  <a:srgbClr val="3C3C3C"/>
                </a:solidFill>
                <a:effectLst/>
                <a:latin typeface="Sofia Pro"/>
              </a:rPr>
              <a:t>Detalizēta informācija par līdzdalības budžeta konkursu www.ventspils.lv sadaļā:  Iedzīvotāju līdzdalība/ Līdzdalības budžeta konkurss</a:t>
            </a:r>
          </a:p>
          <a:p>
            <a:pPr marL="0" indent="0" algn="just">
              <a:buNone/>
            </a:pPr>
            <a:endParaRPr lang="lv-LV" sz="2000" i="1" dirty="0">
              <a:solidFill>
                <a:srgbClr val="3C3C3C"/>
              </a:solidFill>
              <a:latin typeface="Sofia Pro"/>
            </a:endParaRPr>
          </a:p>
        </p:txBody>
      </p:sp>
    </p:spTree>
    <p:extLst>
      <p:ext uri="{BB962C8B-B14F-4D97-AF65-F5344CB8AC3E}">
        <p14:creationId xmlns:p14="http://schemas.microsoft.com/office/powerpoint/2010/main" val="3250926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295</Words>
  <Application>Microsoft Office PowerPoint</Application>
  <PresentationFormat>Platekrāna</PresentationFormat>
  <Paragraphs>48</Paragraphs>
  <Slides>8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Sofia Pro</vt:lpstr>
      <vt:lpstr>Office Theme</vt:lpstr>
      <vt:lpstr>PowerPoint prezentācija</vt:lpstr>
      <vt:lpstr>FINANSĒJUMS</vt:lpstr>
      <vt:lpstr>SABIEDRĪBAS BALSOJUMS</vt:lpstr>
      <vt:lpstr>PROJEKTI Ventspils labais krasts</vt:lpstr>
      <vt:lpstr>PROJEKTI Ventspils kreisais krasts</vt:lpstr>
      <vt:lpstr>PROJEKTI Ventspils kreisais krasts</vt:lpstr>
      <vt:lpstr>BALSOŠANA</vt:lpstr>
      <vt:lpstr>REZULTĀTI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Mārcis Putnieks</dc:creator>
  <cp:lastModifiedBy>Anete Podniece</cp:lastModifiedBy>
  <cp:revision>27</cp:revision>
  <cp:lastPrinted>2026-05-25T12:41:48Z</cp:lastPrinted>
  <dcterms:created xsi:type="dcterms:W3CDTF">2025-03-25T14:49:15Z</dcterms:created>
  <dcterms:modified xsi:type="dcterms:W3CDTF">2026-06-04T06:29:20Z</dcterms:modified>
</cp:coreProperties>
</file>