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7" d="100"/>
          <a:sy n="107"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v-LV"/>
  <c:roundedCorners val="1"/>
  <c:style val="2"/>
  <c:chart>
    <c:autoTitleDeleted val="1"/>
    <c:plotArea>
      <c:layout/>
      <c:barChart>
        <c:barDir val="col"/>
        <c:grouping val="clustered"/>
        <c:varyColors val="0"/>
        <c:ser>
          <c:idx val="0"/>
          <c:order val="0"/>
          <c:tx>
            <c:strRef>
              <c:f>Sheet1!$B$1</c:f>
              <c:strCache>
                <c:ptCount val="1"/>
                <c:pt idx="0">
                  <c:v>2019</c:v>
                </c:pt>
              </c:strCache>
            </c:strRef>
          </c:tx>
          <c:spPr>
            <a:solidFill>
              <a:srgbClr val="15607F"/>
            </a:solidFill>
            <a:effectLst/>
          </c:spPr>
          <c:invertIfNegative val="0"/>
          <c:dLbls>
            <c:numFmt formatCode="0.0" sourceLinked="0"/>
            <c:spPr>
              <a:noFill/>
              <a:ln>
                <a:noFill/>
              </a:ln>
              <a:effectLst/>
            </c:spPr>
            <c:txPr>
              <a:bodyPr/>
              <a:lstStyle/>
              <a:p>
                <a:pPr>
                  <a:defRPr sz="1500" b="1" i="0" u="none" strike="noStrike">
                    <a:solidFill>
                      <a:srgbClr val="1E2A36"/>
                    </a:solidFill>
                    <a:latin typeface="+mn-lt"/>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Klaipēda</c:v>
                </c:pt>
                <c:pt idx="1">
                  <c:v>Rīga</c:v>
                </c:pt>
                <c:pt idx="2">
                  <c:v>Tallina</c:v>
                </c:pt>
                <c:pt idx="3">
                  <c:v>Ventspils</c:v>
                </c:pt>
                <c:pt idx="4">
                  <c:v>Liepāja</c:v>
                </c:pt>
              </c:strCache>
            </c:strRef>
          </c:cat>
          <c:val>
            <c:numRef>
              <c:f>Sheet1!$B$2:$B$6</c:f>
              <c:numCache>
                <c:formatCode>General</c:formatCode>
                <c:ptCount val="5"/>
                <c:pt idx="0">
                  <c:v>46.3</c:v>
                </c:pt>
                <c:pt idx="1">
                  <c:v>32.799999999999997</c:v>
                </c:pt>
                <c:pt idx="2">
                  <c:v>19.899999999999999</c:v>
                </c:pt>
                <c:pt idx="3">
                  <c:v>20.5</c:v>
                </c:pt>
                <c:pt idx="4">
                  <c:v>7.3</c:v>
                </c:pt>
              </c:numCache>
            </c:numRef>
          </c:val>
          <c:extLst>
            <c:ext xmlns:c16="http://schemas.microsoft.com/office/drawing/2014/chart" uri="{C3380CC4-5D6E-409C-BE32-E72D297353CC}">
              <c16:uniqueId val="{00000000-FB32-4D84-8525-143AEF850A6A}"/>
            </c:ext>
          </c:extLst>
        </c:ser>
        <c:ser>
          <c:idx val="1"/>
          <c:order val="1"/>
          <c:tx>
            <c:strRef>
              <c:f>Sheet1!$C$1</c:f>
              <c:strCache>
                <c:ptCount val="1"/>
                <c:pt idx="0">
                  <c:v>2021</c:v>
                </c:pt>
              </c:strCache>
            </c:strRef>
          </c:tx>
          <c:spPr>
            <a:solidFill>
              <a:srgbClr val="E97132"/>
            </a:solidFill>
            <a:effectLst/>
          </c:spPr>
          <c:invertIfNegative val="0"/>
          <c:dLbls>
            <c:numFmt formatCode="0.0" sourceLinked="0"/>
            <c:spPr>
              <a:noFill/>
              <a:ln>
                <a:noFill/>
              </a:ln>
              <a:effectLst/>
            </c:spPr>
            <c:txPr>
              <a:bodyPr/>
              <a:lstStyle/>
              <a:p>
                <a:pPr>
                  <a:defRPr sz="1500" b="1" i="0" u="none" strike="noStrike">
                    <a:solidFill>
                      <a:srgbClr val="1E2A36"/>
                    </a:solidFill>
                    <a:latin typeface="+mn-lt"/>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Klaipēda</c:v>
                </c:pt>
                <c:pt idx="1">
                  <c:v>Rīga</c:v>
                </c:pt>
                <c:pt idx="2">
                  <c:v>Tallina</c:v>
                </c:pt>
                <c:pt idx="3">
                  <c:v>Ventspils</c:v>
                </c:pt>
                <c:pt idx="4">
                  <c:v>Liepāja</c:v>
                </c:pt>
              </c:strCache>
            </c:strRef>
          </c:cat>
          <c:val>
            <c:numRef>
              <c:f>Sheet1!$C$2:$C$6</c:f>
              <c:numCache>
                <c:formatCode>General</c:formatCode>
                <c:ptCount val="5"/>
                <c:pt idx="0">
                  <c:v>45.6</c:v>
                </c:pt>
                <c:pt idx="1">
                  <c:v>21.5</c:v>
                </c:pt>
                <c:pt idx="2">
                  <c:v>22.4</c:v>
                </c:pt>
                <c:pt idx="3">
                  <c:v>11.1</c:v>
                </c:pt>
                <c:pt idx="4">
                  <c:v>7.1</c:v>
                </c:pt>
              </c:numCache>
            </c:numRef>
          </c:val>
          <c:extLst>
            <c:ext xmlns:c16="http://schemas.microsoft.com/office/drawing/2014/chart" uri="{C3380CC4-5D6E-409C-BE32-E72D297353CC}">
              <c16:uniqueId val="{00000001-FB32-4D84-8525-143AEF850A6A}"/>
            </c:ext>
          </c:extLst>
        </c:ser>
        <c:dLbls>
          <c:showLegendKey val="0"/>
          <c:showVal val="1"/>
          <c:showCatName val="0"/>
          <c:showSerName val="0"/>
          <c:showPercent val="0"/>
          <c:showBubbleSize val="0"/>
        </c:dLbls>
        <c:gapWidth val="70"/>
        <c:overlap val="-6"/>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8DEE4"/>
            </a:solidFill>
            <a:prstDash val="solid"/>
            <a:round/>
          </a:ln>
        </c:spPr>
        <c:txPr>
          <a:bodyPr/>
          <a:lstStyle/>
          <a:p>
            <a:pPr>
              <a:defRPr sz="1800" b="1" i="0" u="none" strike="noStrike">
                <a:solidFill>
                  <a:srgbClr val="1E2A36"/>
                </a:solidFill>
                <a:latin typeface="+mn-lt"/>
              </a:defRPr>
            </a:pPr>
            <a:endParaRPr lang="en-US"/>
          </a:p>
        </c:txPr>
        <c:crossAx val="2094734552"/>
        <c:crosses val="autoZero"/>
        <c:auto val="1"/>
        <c:lblAlgn val="ctr"/>
        <c:lblOffset val="100"/>
        <c:noMultiLvlLbl val="1"/>
      </c:catAx>
      <c:valAx>
        <c:axId val="2094734552"/>
        <c:scaling>
          <c:orientation val="minMax"/>
          <c:max val="5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500">
              <a:solidFill>
                <a:srgbClr val="1E2A36"/>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v-LV"/>
  <c:roundedCorners val="1"/>
  <c:style val="2"/>
  <c:chart>
    <c:autoTitleDeleted val="1"/>
    <c:plotArea>
      <c:layout/>
      <c:barChart>
        <c:barDir val="col"/>
        <c:grouping val="clustered"/>
        <c:varyColors val="0"/>
        <c:ser>
          <c:idx val="0"/>
          <c:order val="0"/>
          <c:tx>
            <c:strRef>
              <c:f>Sheet1!$B$1</c:f>
              <c:strCache>
                <c:ptCount val="1"/>
                <c:pt idx="0">
                  <c:v>2019</c:v>
                </c:pt>
              </c:strCache>
            </c:strRef>
          </c:tx>
          <c:spPr>
            <a:solidFill>
              <a:srgbClr val="15607F"/>
            </a:solidFill>
            <a:effectLst/>
          </c:spPr>
          <c:invertIfNegative val="0"/>
          <c:dLbls>
            <c:numFmt formatCode="0.0" sourceLinked="0"/>
            <c:spPr>
              <a:noFill/>
              <a:ln>
                <a:noFill/>
              </a:ln>
              <a:effectLst/>
            </c:spPr>
            <c:txPr>
              <a:bodyPr/>
              <a:lstStyle/>
              <a:p>
                <a:pPr>
                  <a:defRPr sz="1500" b="1" i="0" u="none" strike="noStrike">
                    <a:solidFill>
                      <a:srgbClr val="1E2A36"/>
                    </a:solidFill>
                    <a:latin typeface="+mn-lt"/>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Klaipēda</c:v>
                </c:pt>
                <c:pt idx="1">
                  <c:v>Rīga</c:v>
                </c:pt>
                <c:pt idx="2">
                  <c:v>Tallina</c:v>
                </c:pt>
                <c:pt idx="3">
                  <c:v>Ventspils</c:v>
                </c:pt>
                <c:pt idx="4">
                  <c:v>Liepāja</c:v>
                </c:pt>
              </c:strCache>
            </c:strRef>
          </c:cat>
          <c:val>
            <c:numRef>
              <c:f>Sheet1!$B$2:$B$6</c:f>
              <c:numCache>
                <c:formatCode>General</c:formatCode>
                <c:ptCount val="5"/>
                <c:pt idx="0">
                  <c:v>46.3</c:v>
                </c:pt>
                <c:pt idx="1">
                  <c:v>32.799999999999997</c:v>
                </c:pt>
                <c:pt idx="2">
                  <c:v>19.899999999999999</c:v>
                </c:pt>
                <c:pt idx="3">
                  <c:v>20.5</c:v>
                </c:pt>
                <c:pt idx="4">
                  <c:v>7.3</c:v>
                </c:pt>
              </c:numCache>
            </c:numRef>
          </c:val>
          <c:extLst>
            <c:ext xmlns:c16="http://schemas.microsoft.com/office/drawing/2014/chart" uri="{C3380CC4-5D6E-409C-BE32-E72D297353CC}">
              <c16:uniqueId val="{00000000-E2D7-4811-95D0-1DCD2FECD5DA}"/>
            </c:ext>
          </c:extLst>
        </c:ser>
        <c:ser>
          <c:idx val="1"/>
          <c:order val="1"/>
          <c:tx>
            <c:strRef>
              <c:f>Sheet1!$C$1</c:f>
              <c:strCache>
                <c:ptCount val="1"/>
                <c:pt idx="0">
                  <c:v>2025</c:v>
                </c:pt>
              </c:strCache>
            </c:strRef>
          </c:tx>
          <c:spPr>
            <a:solidFill>
              <a:srgbClr val="E97132"/>
            </a:solidFill>
            <a:effectLst/>
          </c:spPr>
          <c:invertIfNegative val="0"/>
          <c:dLbls>
            <c:numFmt formatCode="0.0" sourceLinked="0"/>
            <c:spPr>
              <a:noFill/>
              <a:ln>
                <a:noFill/>
              </a:ln>
              <a:effectLst/>
            </c:spPr>
            <c:txPr>
              <a:bodyPr/>
              <a:lstStyle/>
              <a:p>
                <a:pPr>
                  <a:defRPr sz="1500" b="1" i="0" u="none" strike="noStrike">
                    <a:solidFill>
                      <a:srgbClr val="1E2A36"/>
                    </a:solidFill>
                    <a:latin typeface="+mn-lt"/>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Klaipēda</c:v>
                </c:pt>
                <c:pt idx="1">
                  <c:v>Rīga</c:v>
                </c:pt>
                <c:pt idx="2">
                  <c:v>Tallina</c:v>
                </c:pt>
                <c:pt idx="3">
                  <c:v>Ventspils</c:v>
                </c:pt>
                <c:pt idx="4">
                  <c:v>Liepāja</c:v>
                </c:pt>
              </c:strCache>
            </c:strRef>
          </c:cat>
          <c:val>
            <c:numRef>
              <c:f>Sheet1!$C$2:$C$6</c:f>
              <c:numCache>
                <c:formatCode>General</c:formatCode>
                <c:ptCount val="5"/>
                <c:pt idx="0">
                  <c:v>39</c:v>
                </c:pt>
                <c:pt idx="1">
                  <c:v>16.8</c:v>
                </c:pt>
                <c:pt idx="2">
                  <c:v>13.8</c:v>
                </c:pt>
                <c:pt idx="3">
                  <c:v>8.5</c:v>
                </c:pt>
                <c:pt idx="4">
                  <c:v>6.9</c:v>
                </c:pt>
              </c:numCache>
            </c:numRef>
          </c:val>
          <c:extLst>
            <c:ext xmlns:c16="http://schemas.microsoft.com/office/drawing/2014/chart" uri="{C3380CC4-5D6E-409C-BE32-E72D297353CC}">
              <c16:uniqueId val="{00000001-E2D7-4811-95D0-1DCD2FECD5DA}"/>
            </c:ext>
          </c:extLst>
        </c:ser>
        <c:dLbls>
          <c:showLegendKey val="0"/>
          <c:showVal val="1"/>
          <c:showCatName val="0"/>
          <c:showSerName val="0"/>
          <c:showPercent val="0"/>
          <c:showBubbleSize val="0"/>
        </c:dLbls>
        <c:gapWidth val="70"/>
        <c:overlap val="-6"/>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8DEE4"/>
            </a:solidFill>
            <a:prstDash val="solid"/>
            <a:round/>
          </a:ln>
        </c:spPr>
        <c:txPr>
          <a:bodyPr/>
          <a:lstStyle/>
          <a:p>
            <a:pPr>
              <a:defRPr sz="1800" b="1" i="0" u="none" strike="noStrike">
                <a:solidFill>
                  <a:srgbClr val="1E2A36"/>
                </a:solidFill>
                <a:latin typeface="+mn-lt"/>
              </a:defRPr>
            </a:pPr>
            <a:endParaRPr lang="en-US"/>
          </a:p>
        </c:txPr>
        <c:crossAx val="2094734552"/>
        <c:crosses val="autoZero"/>
        <c:auto val="1"/>
        <c:lblAlgn val="ctr"/>
        <c:lblOffset val="100"/>
        <c:noMultiLvlLbl val="1"/>
      </c:catAx>
      <c:valAx>
        <c:axId val="2094734552"/>
        <c:scaling>
          <c:orientation val="minMax"/>
          <c:max val="50"/>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t"/>
      <c:overlay val="0"/>
      <c:txPr>
        <a:bodyPr/>
        <a:lstStyle/>
        <a:p>
          <a:pPr>
            <a:defRPr sz="1500">
              <a:solidFill>
                <a:srgbClr val="1E2A36"/>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2651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2025. gada dati: Rīga 16,75; Ventspils 8,53; Liepāja 6,87 milj. t (Ekonomikas ministrija, 19.01.2026.); Klaipēda 39,0 milj. t; Tallina 13,8 milj. t. Ventspilī 2025. gadā +3,6% pret 2024. gadu.</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atura slaids">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6400800"/>
            <a:ext cx="5486400" cy="274320"/>
          </a:xfrm>
          <a:prstGeom prst="rect">
            <a:avLst/>
          </a:prstGeom>
          <a:noFill/>
          <a:ln/>
        </p:spPr>
        <p:txBody>
          <a:bodyPr wrap="square" lIns="0" tIns="0" rIns="0" bIns="0" rtlCol="0" anchor="ctr"/>
          <a:lstStyle/>
          <a:p>
            <a:pPr marL="0" indent="0">
              <a:buNone/>
            </a:pPr>
            <a:r>
              <a:rPr lang="en-US" sz="1000" dirty="0">
                <a:solidFill>
                  <a:srgbClr val="8A96A3"/>
                </a:solidFill>
              </a:rPr>
              <a:t>Ventspils brīvosta skaitļos un datos</a:t>
            </a:r>
            <a:endParaRPr lang="en-US" sz="10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umšs slaids">
    <p:bg>
      <p:bgPr>
        <a:solidFill>
          <a:srgbClr val="0E2A47"/>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Dekoratīvs aplis 1"/>
          <p:cNvSpPr/>
          <p:nvPr/>
        </p:nvSpPr>
        <p:spPr>
          <a:xfrm>
            <a:off x="8138160" y="-2011680"/>
            <a:ext cx="6583680" cy="6583680"/>
          </a:xfrm>
          <a:prstGeom prst="ellipse">
            <a:avLst/>
          </a:prstGeom>
          <a:solidFill>
            <a:srgbClr val="15607F">
              <a:alpha val="45000"/>
            </a:srgbClr>
          </a:solidFill>
          <a:ln/>
        </p:spPr>
        <p:txBody>
          <a:bodyPr/>
          <a:lstStyle/>
          <a:p>
            <a:endParaRPr lang="lv-LV"/>
          </a:p>
        </p:txBody>
      </p:sp>
      <p:sp>
        <p:nvSpPr>
          <p:cNvPr id="3" name="Dekoratīvs aplis 2"/>
          <p:cNvSpPr/>
          <p:nvPr/>
        </p:nvSpPr>
        <p:spPr>
          <a:xfrm>
            <a:off x="9784080" y="3291840"/>
            <a:ext cx="4206240" cy="4206240"/>
          </a:xfrm>
          <a:prstGeom prst="ellipse">
            <a:avLst/>
          </a:prstGeom>
          <a:solidFill>
            <a:srgbClr val="E97132">
              <a:alpha val="80000"/>
            </a:srgbClr>
          </a:solidFill>
          <a:ln/>
        </p:spPr>
        <p:txBody>
          <a:bodyPr/>
          <a:lstStyle/>
          <a:p>
            <a:endParaRPr lang="lv-LV"/>
          </a:p>
        </p:txBody>
      </p:sp>
      <p:sp>
        <p:nvSpPr>
          <p:cNvPr id="4" name="Apakšvirsraksts"/>
          <p:cNvSpPr txBox="1"/>
          <p:nvPr/>
        </p:nvSpPr>
        <p:spPr>
          <a:xfrm>
            <a:off x="731520" y="1051560"/>
            <a:ext cx="7315200" cy="457200"/>
          </a:xfrm>
          <a:prstGeom prst="rect">
            <a:avLst/>
          </a:prstGeom>
          <a:noFill/>
          <a:ln/>
        </p:spPr>
        <p:txBody>
          <a:bodyPr wrap="square" lIns="0" tIns="0" rIns="0" bIns="0" rtlCol="0" anchor="ctr"/>
          <a:lstStyle/>
          <a:p>
            <a:pPr marL="0" indent="0">
              <a:buNone/>
            </a:pPr>
            <a:r>
              <a:rPr lang="en-US" sz="1800" b="1" kern="0" spc="100" dirty="0">
                <a:solidFill>
                  <a:srgbClr val="F5A26E"/>
                </a:solidFill>
                <a:latin typeface="Calibri" pitchFamily="34" charset="0"/>
                <a:ea typeface="Calibri" pitchFamily="34" charset="-122"/>
                <a:cs typeface="Calibri" pitchFamily="34" charset="-120"/>
              </a:rPr>
              <a:t>Ventspils brīvosta skaitļos un datos</a:t>
            </a:r>
            <a:endParaRPr lang="en-US" sz="1800" dirty="0"/>
          </a:p>
        </p:txBody>
      </p:sp>
      <p:sp>
        <p:nvSpPr>
          <p:cNvPr id="5" name="Virsraksts"/>
          <p:cNvSpPr txBox="1"/>
          <p:nvPr/>
        </p:nvSpPr>
        <p:spPr>
          <a:xfrm>
            <a:off x="731520" y="1645920"/>
            <a:ext cx="8412480" cy="2651760"/>
          </a:xfrm>
          <a:prstGeom prst="rect">
            <a:avLst/>
          </a:prstGeom>
          <a:noFill/>
          <a:ln/>
        </p:spPr>
        <p:txBody>
          <a:bodyPr wrap="square" lIns="0" tIns="0" rIns="0" bIns="0" rtlCol="0" anchor="t"/>
          <a:lstStyle/>
          <a:p>
            <a:pPr marL="0" indent="0">
              <a:buNone/>
            </a:pPr>
            <a:r>
              <a:rPr lang="en-US" sz="4400" b="1" dirty="0">
                <a:solidFill>
                  <a:srgbClr val="FFFFFF"/>
                </a:solidFill>
                <a:latin typeface="Calibri" pitchFamily="34" charset="0"/>
                <a:ea typeface="Calibri" pitchFamily="34" charset="-122"/>
                <a:cs typeface="Calibri" pitchFamily="34" charset="-120"/>
              </a:rPr>
              <a:t>Ventspils brīvostā nepieciešama kvalitatīva pārvaldība nevis laika novilcināšana</a:t>
            </a:r>
            <a:endParaRPr lang="en-US" sz="4400" dirty="0"/>
          </a:p>
        </p:txBody>
      </p:sp>
      <p:sp>
        <p:nvSpPr>
          <p:cNvPr id="6" name="Datums un runātājs"/>
          <p:cNvSpPr txBox="1"/>
          <p:nvPr/>
        </p:nvSpPr>
        <p:spPr>
          <a:xfrm>
            <a:off x="731520" y="4800600"/>
            <a:ext cx="5486400" cy="1280160"/>
          </a:xfrm>
          <a:prstGeom prst="rect">
            <a:avLst/>
          </a:prstGeom>
          <a:noFill/>
          <a:ln/>
        </p:spPr>
        <p:txBody>
          <a:bodyPr wrap="square" lIns="0" tIns="0" rIns="0" bIns="0" rtlCol="0" anchor="t"/>
          <a:lstStyle/>
          <a:p>
            <a:pPr marL="0" indent="0">
              <a:spcAft>
                <a:spcPts val="400"/>
              </a:spcAft>
              <a:buNone/>
            </a:pPr>
            <a:r>
              <a:rPr lang="en-US" sz="1600" dirty="0">
                <a:solidFill>
                  <a:srgbClr val="A9C6D8"/>
                </a:solidFill>
                <a:latin typeface="Calibri" pitchFamily="34" charset="0"/>
                <a:ea typeface="Calibri" pitchFamily="34" charset="-122"/>
                <a:cs typeface="Calibri" pitchFamily="34" charset="-120"/>
              </a:rPr>
              <a:t>2026.10.20.</a:t>
            </a:r>
            <a:endParaRPr lang="en-US" sz="1600" dirty="0"/>
          </a:p>
          <a:p>
            <a:pPr marL="0" indent="0">
              <a:spcAft>
                <a:spcPts val="400"/>
              </a:spcAft>
              <a:buNone/>
            </a:pPr>
            <a:r>
              <a:rPr lang="en-US" sz="2000" b="1" dirty="0">
                <a:solidFill>
                  <a:srgbClr val="FFFFFF"/>
                </a:solidFill>
                <a:latin typeface="Calibri" pitchFamily="34" charset="0"/>
                <a:ea typeface="Calibri" pitchFamily="34" charset="-122"/>
                <a:cs typeface="Calibri" pitchFamily="34" charset="-120"/>
              </a:rPr>
              <a:t>Jānis Vītoliņš</a:t>
            </a:r>
            <a:endParaRPr lang="en-US" sz="1600" dirty="0"/>
          </a:p>
          <a:p>
            <a:pPr marL="0" indent="0">
              <a:spcAft>
                <a:spcPts val="400"/>
              </a:spcAft>
              <a:buNone/>
            </a:pPr>
            <a:r>
              <a:rPr lang="en-US" sz="1600" dirty="0">
                <a:solidFill>
                  <a:srgbClr val="FFFFFF"/>
                </a:solidFill>
                <a:latin typeface="Calibri" pitchFamily="34" charset="0"/>
                <a:ea typeface="Calibri" pitchFamily="34" charset="-122"/>
                <a:cs typeface="Calibri" pitchFamily="34" charset="-120"/>
              </a:rPr>
              <a:t>Ventspils domes priekšsēdētājs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Ventspils brīvostas pārvaldība šobrīd</a:t>
            </a:r>
            <a:endParaRPr lang="en-US" sz="3000" dirty="0"/>
          </a:p>
        </p:txBody>
      </p:sp>
      <p:sp>
        <p:nvSpPr>
          <p:cNvPr id="3" name="Ievada kartīte"/>
          <p:cNvSpPr/>
          <p:nvPr/>
        </p:nvSpPr>
        <p:spPr>
          <a:xfrm>
            <a:off x="548640" y="1417320"/>
            <a:ext cx="11064240" cy="1600200"/>
          </a:xfrm>
          <a:prstGeom prst="roundRect">
            <a:avLst>
              <a:gd name="adj" fmla="val 6857"/>
            </a:avLst>
          </a:prstGeom>
          <a:solidFill>
            <a:srgbClr val="F2F5F8"/>
          </a:solidFill>
          <a:ln/>
        </p:spPr>
        <p:txBody>
          <a:bodyPr/>
          <a:lstStyle/>
          <a:p>
            <a:endParaRPr lang="lv-LV"/>
          </a:p>
        </p:txBody>
      </p:sp>
      <p:sp>
        <p:nvSpPr>
          <p:cNvPr id="4" name="Ievads"/>
          <p:cNvSpPr txBox="1"/>
          <p:nvPr/>
        </p:nvSpPr>
        <p:spPr>
          <a:xfrm>
            <a:off x="868680" y="1417320"/>
            <a:ext cx="10424160" cy="1600200"/>
          </a:xfrm>
          <a:prstGeom prst="rect">
            <a:avLst/>
          </a:prstGeom>
          <a:noFill/>
          <a:ln/>
        </p:spPr>
        <p:txBody>
          <a:bodyPr wrap="square" lIns="0" tIns="0" rIns="0" bIns="0" rtlCol="0" anchor="ctr"/>
          <a:lstStyle/>
          <a:p>
            <a:pPr marL="0" indent="0">
              <a:buNone/>
            </a:pPr>
            <a:r>
              <a:rPr lang="en-US" sz="1700" dirty="0">
                <a:solidFill>
                  <a:srgbClr val="1E2A36"/>
                </a:solidFill>
                <a:latin typeface="Calibri" pitchFamily="34" charset="0"/>
                <a:ea typeface="Calibri" pitchFamily="34" charset="-122"/>
                <a:cs typeface="Calibri" pitchFamily="34" charset="-120"/>
              </a:rPr>
              <a:t>Brīvostas pārvaldes augstākā lēmējinstitūcija ir valde, kurai ir pakļauta Ventspils brīvostas pārvaldnieka vadīta administrācija. </a:t>
            </a:r>
            <a:r>
              <a:rPr lang="en-US" sz="1700" b="1" dirty="0">
                <a:solidFill>
                  <a:srgbClr val="1E2A36"/>
                </a:solidFill>
                <a:latin typeface="Calibri" pitchFamily="34" charset="0"/>
                <a:ea typeface="Calibri" pitchFamily="34" charset="-122"/>
                <a:cs typeface="Calibri" pitchFamily="34" charset="-120"/>
              </a:rPr>
              <a:t>Saskaņā ar Likumu par ostām Ventspils brīvostai ir </a:t>
            </a:r>
            <a:r>
              <a:rPr lang="en-US" sz="1700" b="1" u="sng" dirty="0">
                <a:solidFill>
                  <a:srgbClr val="1E2A36"/>
                </a:solidFill>
                <a:latin typeface="Calibri" pitchFamily="34" charset="0"/>
                <a:ea typeface="Calibri" pitchFamily="34" charset="-122"/>
                <a:cs typeface="Calibri" pitchFamily="34" charset="-120"/>
              </a:rPr>
              <a:t>četri</a:t>
            </a:r>
            <a:r>
              <a:rPr lang="en-US" sz="1700" b="1" dirty="0">
                <a:solidFill>
                  <a:srgbClr val="1E2A36"/>
                </a:solidFill>
                <a:latin typeface="Calibri" pitchFamily="34" charset="0"/>
                <a:ea typeface="Calibri" pitchFamily="34" charset="-122"/>
                <a:cs typeface="Calibri" pitchFamily="34" charset="-120"/>
              </a:rPr>
              <a:t> valdes locekļi</a:t>
            </a:r>
            <a:r>
              <a:rPr lang="en-US" sz="1700" dirty="0">
                <a:solidFill>
                  <a:srgbClr val="1E2A36"/>
                </a:solidFill>
                <a:latin typeface="Calibri" pitchFamily="34" charset="0"/>
                <a:ea typeface="Calibri" pitchFamily="34" charset="-122"/>
                <a:cs typeface="Calibri" pitchFamily="34" charset="-120"/>
              </a:rPr>
              <a:t> – ekonomikas, finanšu, satiksmes un viedās administrācijas un reģionālās attīstības ministru izvirzītie pārstāvji, kurus amatā ieceļ un no amata atbrīvo LR Ministru kabinets.</a:t>
            </a:r>
            <a:endParaRPr lang="en-US" sz="1700" dirty="0"/>
          </a:p>
        </p:txBody>
      </p:sp>
      <p:sp>
        <p:nvSpPr>
          <p:cNvPr id="5" name="Rinda 1"/>
          <p:cNvSpPr/>
          <p:nvPr/>
        </p:nvSpPr>
        <p:spPr>
          <a:xfrm>
            <a:off x="548640" y="3200400"/>
            <a:ext cx="11064240" cy="658368"/>
          </a:xfrm>
          <a:prstGeom prst="roundRect">
            <a:avLst>
              <a:gd name="adj" fmla="val 16667"/>
            </a:avLst>
          </a:prstGeom>
          <a:solidFill>
            <a:srgbClr val="F2F5F8"/>
          </a:solidFill>
          <a:ln/>
        </p:spPr>
        <p:txBody>
          <a:bodyPr/>
          <a:lstStyle/>
          <a:p>
            <a:endParaRPr lang="lv-LV"/>
          </a:p>
        </p:txBody>
      </p:sp>
      <p:sp>
        <p:nvSpPr>
          <p:cNvPr id="6" name="Marķieris 1"/>
          <p:cNvSpPr/>
          <p:nvPr/>
        </p:nvSpPr>
        <p:spPr>
          <a:xfrm>
            <a:off x="749808" y="3337560"/>
            <a:ext cx="384048" cy="384048"/>
          </a:xfrm>
          <a:prstGeom prst="ellipse">
            <a:avLst/>
          </a:prstGeom>
          <a:solidFill>
            <a:srgbClr val="E97132"/>
          </a:solidFill>
          <a:ln/>
        </p:spPr>
        <p:txBody>
          <a:bodyPr/>
          <a:lstStyle/>
          <a:p>
            <a:endParaRPr lang="lv-LV"/>
          </a:p>
        </p:txBody>
      </p:sp>
      <p:sp>
        <p:nvSpPr>
          <p:cNvPr id="7" name="Marķiera numurs 1"/>
          <p:cNvSpPr txBox="1"/>
          <p:nvPr/>
        </p:nvSpPr>
        <p:spPr>
          <a:xfrm>
            <a:off x="749808" y="333756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8" name="Rindas teksts 1"/>
          <p:cNvSpPr txBox="1"/>
          <p:nvPr/>
        </p:nvSpPr>
        <p:spPr>
          <a:xfrm>
            <a:off x="1325880" y="3200400"/>
            <a:ext cx="10058400" cy="658368"/>
          </a:xfrm>
          <a:prstGeom prst="rect">
            <a:avLst/>
          </a:prstGeom>
          <a:noFill/>
          <a:ln/>
        </p:spPr>
        <p:txBody>
          <a:bodyPr wrap="square" lIns="0" tIns="0" rIns="0" bIns="0" rtlCol="0" anchor="ctr"/>
          <a:lstStyle/>
          <a:p>
            <a:pPr marL="0" indent="0">
              <a:buNone/>
            </a:pPr>
            <a:r>
              <a:rPr lang="en-US" sz="1600" dirty="0">
                <a:solidFill>
                  <a:srgbClr val="1E2A36"/>
                </a:solidFill>
                <a:latin typeface="Calibri" pitchFamily="34" charset="0"/>
                <a:ea typeface="Calibri" pitchFamily="34" charset="-122"/>
                <a:cs typeface="Calibri" pitchFamily="34" charset="-120"/>
              </a:rPr>
              <a:t>Šāda pārvaldība ir kopš 2019. gada beigām.</a:t>
            </a:r>
            <a:endParaRPr lang="en-US" sz="1600" dirty="0"/>
          </a:p>
        </p:txBody>
      </p:sp>
      <p:sp>
        <p:nvSpPr>
          <p:cNvPr id="9" name="Rinda 2"/>
          <p:cNvSpPr/>
          <p:nvPr/>
        </p:nvSpPr>
        <p:spPr>
          <a:xfrm>
            <a:off x="548640" y="3986784"/>
            <a:ext cx="11064240" cy="658368"/>
          </a:xfrm>
          <a:prstGeom prst="roundRect">
            <a:avLst>
              <a:gd name="adj" fmla="val 16667"/>
            </a:avLst>
          </a:prstGeom>
          <a:solidFill>
            <a:srgbClr val="F2F5F8"/>
          </a:solidFill>
          <a:ln/>
        </p:spPr>
        <p:txBody>
          <a:bodyPr/>
          <a:lstStyle/>
          <a:p>
            <a:endParaRPr lang="lv-LV"/>
          </a:p>
        </p:txBody>
      </p:sp>
      <p:sp>
        <p:nvSpPr>
          <p:cNvPr id="10" name="Marķieris 2"/>
          <p:cNvSpPr/>
          <p:nvPr/>
        </p:nvSpPr>
        <p:spPr>
          <a:xfrm>
            <a:off x="749808" y="4123944"/>
            <a:ext cx="384048" cy="384048"/>
          </a:xfrm>
          <a:prstGeom prst="ellipse">
            <a:avLst/>
          </a:prstGeom>
          <a:solidFill>
            <a:srgbClr val="E97132"/>
          </a:solidFill>
          <a:ln/>
        </p:spPr>
        <p:txBody>
          <a:bodyPr/>
          <a:lstStyle/>
          <a:p>
            <a:endParaRPr lang="lv-LV"/>
          </a:p>
        </p:txBody>
      </p:sp>
      <p:sp>
        <p:nvSpPr>
          <p:cNvPr id="11" name="Marķiera numurs 2"/>
          <p:cNvSpPr txBox="1"/>
          <p:nvPr/>
        </p:nvSpPr>
        <p:spPr>
          <a:xfrm>
            <a:off x="749808" y="412394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2" name="Rindas teksts 2"/>
          <p:cNvSpPr txBox="1"/>
          <p:nvPr/>
        </p:nvSpPr>
        <p:spPr>
          <a:xfrm>
            <a:off x="1325880" y="3986784"/>
            <a:ext cx="10058400" cy="658368"/>
          </a:xfrm>
          <a:prstGeom prst="rect">
            <a:avLst/>
          </a:prstGeom>
          <a:noFill/>
          <a:ln/>
        </p:spPr>
        <p:txBody>
          <a:bodyPr wrap="square" lIns="0" tIns="0" rIns="0" bIns="0" rtlCol="0" anchor="ctr"/>
          <a:lstStyle/>
          <a:p>
            <a:pPr marL="0" indent="0">
              <a:buNone/>
            </a:pPr>
            <a:r>
              <a:rPr lang="en-US" sz="1600" b="1" dirty="0">
                <a:solidFill>
                  <a:srgbClr val="1E2A36"/>
                </a:solidFill>
                <a:latin typeface="Calibri" pitchFamily="34" charset="0"/>
                <a:ea typeface="Calibri" pitchFamily="34" charset="-122"/>
                <a:cs typeface="Calibri" pitchFamily="34" charset="-120"/>
              </a:rPr>
              <a:t>Kopš 2025. gada februāra valdes sastāvā </a:t>
            </a:r>
            <a:r>
              <a:rPr lang="en-US" sz="1600" b="1" u="sng" dirty="0">
                <a:solidFill>
                  <a:srgbClr val="1E2A36"/>
                </a:solidFill>
                <a:latin typeface="Calibri" pitchFamily="34" charset="0"/>
                <a:ea typeface="Calibri" pitchFamily="34" charset="-122"/>
                <a:cs typeface="Calibri" pitchFamily="34" charset="-120"/>
              </a:rPr>
              <a:t>trūkst Satiksmes ministrijas pārstāvis un ir tikai trīs valdes</a:t>
            </a:r>
            <a:r>
              <a:rPr lang="en-US" sz="1600" b="1" dirty="0">
                <a:solidFill>
                  <a:srgbClr val="1E2A36"/>
                </a:solidFill>
                <a:latin typeface="Calibri" pitchFamily="34" charset="0"/>
                <a:ea typeface="Calibri" pitchFamily="34" charset="-122"/>
                <a:cs typeface="Calibri" pitchFamily="34" charset="-120"/>
              </a:rPr>
              <a:t> locekļi</a:t>
            </a:r>
            <a:r>
              <a:rPr lang="en-US" sz="1600" dirty="0">
                <a:solidFill>
                  <a:srgbClr val="1E2A36"/>
                </a:solidFill>
                <a:latin typeface="Calibri" pitchFamily="34" charset="0"/>
                <a:ea typeface="Calibri" pitchFamily="34" charset="-122"/>
                <a:cs typeface="Calibri" pitchFamily="34" charset="-120"/>
              </a:rPr>
              <a:t>.</a:t>
            </a:r>
            <a:endParaRPr lang="en-US" sz="1600" dirty="0"/>
          </a:p>
        </p:txBody>
      </p:sp>
      <p:sp>
        <p:nvSpPr>
          <p:cNvPr id="13" name="Rinda 3"/>
          <p:cNvSpPr/>
          <p:nvPr/>
        </p:nvSpPr>
        <p:spPr>
          <a:xfrm>
            <a:off x="548640" y="4773168"/>
            <a:ext cx="11064240" cy="658368"/>
          </a:xfrm>
          <a:prstGeom prst="roundRect">
            <a:avLst>
              <a:gd name="adj" fmla="val 16667"/>
            </a:avLst>
          </a:prstGeom>
          <a:solidFill>
            <a:srgbClr val="F2F5F8"/>
          </a:solidFill>
          <a:ln/>
        </p:spPr>
        <p:txBody>
          <a:bodyPr/>
          <a:lstStyle/>
          <a:p>
            <a:endParaRPr lang="lv-LV"/>
          </a:p>
        </p:txBody>
      </p:sp>
      <p:sp>
        <p:nvSpPr>
          <p:cNvPr id="14" name="Marķieris 3"/>
          <p:cNvSpPr/>
          <p:nvPr/>
        </p:nvSpPr>
        <p:spPr>
          <a:xfrm>
            <a:off x="749808" y="4910328"/>
            <a:ext cx="384048" cy="384048"/>
          </a:xfrm>
          <a:prstGeom prst="ellipse">
            <a:avLst/>
          </a:prstGeom>
          <a:solidFill>
            <a:srgbClr val="E97132"/>
          </a:solidFill>
          <a:ln/>
        </p:spPr>
        <p:txBody>
          <a:bodyPr/>
          <a:lstStyle/>
          <a:p>
            <a:endParaRPr lang="lv-LV"/>
          </a:p>
        </p:txBody>
      </p:sp>
      <p:sp>
        <p:nvSpPr>
          <p:cNvPr id="15" name="Marķiera numurs 3"/>
          <p:cNvSpPr txBox="1"/>
          <p:nvPr/>
        </p:nvSpPr>
        <p:spPr>
          <a:xfrm>
            <a:off x="749808" y="4910328"/>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6" name="Rindas teksts 3"/>
          <p:cNvSpPr txBox="1"/>
          <p:nvPr/>
        </p:nvSpPr>
        <p:spPr>
          <a:xfrm>
            <a:off x="1325880" y="4773168"/>
            <a:ext cx="10058400" cy="658368"/>
          </a:xfrm>
          <a:prstGeom prst="rect">
            <a:avLst/>
          </a:prstGeom>
          <a:noFill/>
          <a:ln/>
        </p:spPr>
        <p:txBody>
          <a:bodyPr wrap="square" lIns="0" tIns="0" rIns="0" bIns="0" rtlCol="0" anchor="ctr"/>
          <a:lstStyle/>
          <a:p>
            <a:pPr marL="0" indent="0">
              <a:buNone/>
            </a:pPr>
            <a:r>
              <a:rPr lang="en-US" sz="1600" dirty="0">
                <a:solidFill>
                  <a:srgbClr val="1E2A36"/>
                </a:solidFill>
                <a:latin typeface="Calibri" pitchFamily="34" charset="0"/>
                <a:ea typeface="Calibri" pitchFamily="34" charset="-122"/>
                <a:cs typeface="Calibri" pitchFamily="34" charset="-120"/>
              </a:rPr>
              <a:t>Ventspils brīvostas valdei nav arī priekšsēdētāja. </a:t>
            </a:r>
            <a:endParaRPr lang="en-US" sz="1600" dirty="0"/>
          </a:p>
        </p:txBody>
      </p:sp>
      <p:sp>
        <p:nvSpPr>
          <p:cNvPr id="17" name="Rinda 4"/>
          <p:cNvSpPr/>
          <p:nvPr/>
        </p:nvSpPr>
        <p:spPr>
          <a:xfrm>
            <a:off x="548640" y="5559552"/>
            <a:ext cx="11064240" cy="658368"/>
          </a:xfrm>
          <a:prstGeom prst="roundRect">
            <a:avLst>
              <a:gd name="adj" fmla="val 16667"/>
            </a:avLst>
          </a:prstGeom>
          <a:solidFill>
            <a:srgbClr val="F2F5F8"/>
          </a:solidFill>
          <a:ln/>
        </p:spPr>
        <p:txBody>
          <a:bodyPr/>
          <a:lstStyle/>
          <a:p>
            <a:endParaRPr lang="lv-LV"/>
          </a:p>
        </p:txBody>
      </p:sp>
      <p:sp>
        <p:nvSpPr>
          <p:cNvPr id="18" name="Marķieris 4"/>
          <p:cNvSpPr/>
          <p:nvPr/>
        </p:nvSpPr>
        <p:spPr>
          <a:xfrm>
            <a:off x="749808" y="5696712"/>
            <a:ext cx="384048" cy="384048"/>
          </a:xfrm>
          <a:prstGeom prst="ellipse">
            <a:avLst/>
          </a:prstGeom>
          <a:solidFill>
            <a:srgbClr val="E97132"/>
          </a:solidFill>
          <a:ln/>
        </p:spPr>
        <p:txBody>
          <a:bodyPr/>
          <a:lstStyle/>
          <a:p>
            <a:endParaRPr lang="lv-LV"/>
          </a:p>
        </p:txBody>
      </p:sp>
      <p:sp>
        <p:nvSpPr>
          <p:cNvPr id="19" name="Marķiera numurs 4"/>
          <p:cNvSpPr txBox="1"/>
          <p:nvPr/>
        </p:nvSpPr>
        <p:spPr>
          <a:xfrm>
            <a:off x="749808" y="569671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0" name="Rindas teksts 4"/>
          <p:cNvSpPr txBox="1"/>
          <p:nvPr/>
        </p:nvSpPr>
        <p:spPr>
          <a:xfrm>
            <a:off x="1325880" y="5559552"/>
            <a:ext cx="10058400" cy="658368"/>
          </a:xfrm>
          <a:prstGeom prst="rect">
            <a:avLst/>
          </a:prstGeom>
          <a:noFill/>
          <a:ln/>
        </p:spPr>
        <p:txBody>
          <a:bodyPr wrap="square" lIns="0" tIns="0" rIns="0" bIns="0" rtlCol="0" anchor="ctr"/>
          <a:lstStyle/>
          <a:p>
            <a:pPr marL="0" indent="0">
              <a:buNone/>
            </a:pPr>
            <a:r>
              <a:rPr lang="en-US" sz="1600" dirty="0">
                <a:solidFill>
                  <a:srgbClr val="1E2A36"/>
                </a:solidFill>
                <a:latin typeface="Calibri" pitchFamily="34" charset="0"/>
                <a:ea typeface="Calibri" pitchFamily="34" charset="-122"/>
                <a:cs typeface="Calibri" pitchFamily="34" charset="-120"/>
              </a:rPr>
              <a:t>Satiksmes ministram A. Švinkam brīvostas jautājumā šobrīd iespējams ir nepietiekoša kompetence, jo ministram brīvostā nav pārstāvja – </a:t>
            </a:r>
            <a:r>
              <a:rPr lang="en-US" sz="1600" b="1" dirty="0">
                <a:solidFill>
                  <a:srgbClr val="1E2A36"/>
                </a:solidFill>
                <a:latin typeface="Calibri" pitchFamily="34" charset="0"/>
                <a:ea typeface="Calibri" pitchFamily="34" charset="-122"/>
                <a:cs typeface="Calibri" pitchFamily="34" charset="-120"/>
              </a:rPr>
              <a:t>valdes loceklis trūkst jau vairāk kā 9 mēnešus</a:t>
            </a:r>
            <a:r>
              <a:rPr lang="en-US" sz="1600" dirty="0">
                <a:solidFill>
                  <a:srgbClr val="1E2A36"/>
                </a:solidFill>
                <a:latin typeface="Calibri" pitchFamily="34" charset="0"/>
                <a:ea typeface="Calibri" pitchFamily="34" charset="-122"/>
                <a:cs typeface="Calibri" pitchFamily="34" charset="-120"/>
              </a:rPr>
              <a:t>!</a:t>
            </a:r>
            <a:endParaRPr lang="en-US" sz="16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Ventspils brīvostas pārvaldība no 1994. līdz 2019. gadam</a:t>
            </a:r>
            <a:endParaRPr lang="en-US" sz="3000" dirty="0"/>
          </a:p>
        </p:txBody>
      </p:sp>
      <p:sp>
        <p:nvSpPr>
          <p:cNvPr id="3" name="Ievads"/>
          <p:cNvSpPr txBox="1"/>
          <p:nvPr/>
        </p:nvSpPr>
        <p:spPr>
          <a:xfrm>
            <a:off x="548640" y="1463040"/>
            <a:ext cx="11064240" cy="548640"/>
          </a:xfrm>
          <a:prstGeom prst="rect">
            <a:avLst/>
          </a:prstGeom>
          <a:noFill/>
          <a:ln/>
        </p:spPr>
        <p:txBody>
          <a:bodyPr wrap="square" lIns="0" tIns="0" rIns="0" bIns="0" rtlCol="0" anchor="ctr"/>
          <a:lstStyle/>
          <a:p>
            <a:pPr marL="0" indent="0">
              <a:buNone/>
            </a:pPr>
            <a:r>
              <a:rPr lang="en-US" sz="2200" b="1" dirty="0">
                <a:solidFill>
                  <a:srgbClr val="1E2A36"/>
                </a:solidFill>
                <a:latin typeface="Calibri" pitchFamily="34" charset="0"/>
                <a:ea typeface="Calibri" pitchFamily="34" charset="-122"/>
                <a:cs typeface="Calibri" pitchFamily="34" charset="-120"/>
              </a:rPr>
              <a:t>25 gadus Ventspils brīvostas valdē bija astoņi valdes locekļi: </a:t>
            </a:r>
            <a:endParaRPr lang="en-US" sz="2200" dirty="0"/>
          </a:p>
        </p:txBody>
      </p:sp>
      <p:sp>
        <p:nvSpPr>
          <p:cNvPr id="4" name="Pašvaldības kartīte"/>
          <p:cNvSpPr/>
          <p:nvPr/>
        </p:nvSpPr>
        <p:spPr>
          <a:xfrm>
            <a:off x="548640" y="2377440"/>
            <a:ext cx="4846320" cy="3566160"/>
          </a:xfrm>
          <a:prstGeom prst="roundRect">
            <a:avLst>
              <a:gd name="adj" fmla="val 3077"/>
            </a:avLst>
          </a:prstGeom>
          <a:solidFill>
            <a:srgbClr val="FDEEE5"/>
          </a:solidFill>
          <a:ln/>
        </p:spPr>
        <p:txBody>
          <a:bodyPr/>
          <a:lstStyle/>
          <a:p>
            <a:endParaRPr lang="lv-LV"/>
          </a:p>
        </p:txBody>
      </p:sp>
      <p:sp>
        <p:nvSpPr>
          <p:cNvPr id="5" name="Skaitlis pašvaldība"/>
          <p:cNvSpPr txBox="1"/>
          <p:nvPr/>
        </p:nvSpPr>
        <p:spPr>
          <a:xfrm>
            <a:off x="914400" y="2651760"/>
            <a:ext cx="1828800" cy="1280160"/>
          </a:xfrm>
          <a:prstGeom prst="rect">
            <a:avLst/>
          </a:prstGeom>
          <a:noFill/>
          <a:ln/>
        </p:spPr>
        <p:txBody>
          <a:bodyPr wrap="square" lIns="0" tIns="0" rIns="0" bIns="0" rtlCol="0" anchor="ctr"/>
          <a:lstStyle/>
          <a:p>
            <a:pPr marL="0" indent="0">
              <a:buNone/>
            </a:pPr>
            <a:r>
              <a:rPr lang="en-US" sz="8000" b="1" dirty="0">
                <a:solidFill>
                  <a:srgbClr val="E97132"/>
                </a:solidFill>
                <a:latin typeface="Calibri" pitchFamily="34" charset="0"/>
                <a:ea typeface="Calibri" pitchFamily="34" charset="-122"/>
                <a:cs typeface="Calibri" pitchFamily="34" charset="-120"/>
              </a:rPr>
              <a:t>4</a:t>
            </a:r>
            <a:endParaRPr lang="en-US" sz="8000" dirty="0"/>
          </a:p>
        </p:txBody>
      </p:sp>
      <p:sp>
        <p:nvSpPr>
          <p:cNvPr id="6" name="Teksts pašvaldība"/>
          <p:cNvSpPr txBox="1"/>
          <p:nvPr/>
        </p:nvSpPr>
        <p:spPr>
          <a:xfrm>
            <a:off x="914400" y="4069080"/>
            <a:ext cx="4114800" cy="1645920"/>
          </a:xfrm>
          <a:prstGeom prst="rect">
            <a:avLst/>
          </a:prstGeom>
          <a:noFill/>
          <a:ln/>
        </p:spPr>
        <p:txBody>
          <a:bodyPr wrap="square" lIns="0" tIns="0" rIns="0" bIns="0" rtlCol="0" anchor="t"/>
          <a:lstStyle/>
          <a:p>
            <a:pPr marL="0" indent="0">
              <a:buNone/>
            </a:pPr>
            <a:r>
              <a:rPr lang="en-US" sz="2000" b="1" dirty="0">
                <a:solidFill>
                  <a:srgbClr val="1E2A36"/>
                </a:solidFill>
                <a:latin typeface="Calibri" pitchFamily="34" charset="0"/>
                <a:ea typeface="Calibri" pitchFamily="34" charset="-122"/>
                <a:cs typeface="Calibri" pitchFamily="34" charset="-120"/>
              </a:rPr>
              <a:t>pašvaldības</a:t>
            </a:r>
            <a:r>
              <a:rPr lang="en-US" sz="2000" dirty="0">
                <a:solidFill>
                  <a:srgbClr val="1E2A36"/>
                </a:solidFill>
                <a:latin typeface="Calibri" pitchFamily="34" charset="0"/>
                <a:ea typeface="Calibri" pitchFamily="34" charset="-122"/>
                <a:cs typeface="Calibri" pitchFamily="34" charset="-120"/>
              </a:rPr>
              <a:t> pārstāvji, kurus amatā ieceļ un no amata atbrīvo ar domes lēmumu.</a:t>
            </a:r>
            <a:endParaRPr lang="en-US" sz="2000" dirty="0"/>
          </a:p>
        </p:txBody>
      </p:sp>
      <p:sp>
        <p:nvSpPr>
          <p:cNvPr id="7" name="Plus"/>
          <p:cNvSpPr txBox="1"/>
          <p:nvPr/>
        </p:nvSpPr>
        <p:spPr>
          <a:xfrm>
            <a:off x="5440680" y="2377440"/>
            <a:ext cx="1280160" cy="3566160"/>
          </a:xfrm>
          <a:prstGeom prst="rect">
            <a:avLst/>
          </a:prstGeom>
          <a:noFill/>
          <a:ln/>
        </p:spPr>
        <p:txBody>
          <a:bodyPr wrap="square" lIns="0" tIns="0" rIns="0" bIns="0" rtlCol="0" anchor="ctr"/>
          <a:lstStyle/>
          <a:p>
            <a:pPr marL="0" indent="0" algn="ctr">
              <a:buNone/>
            </a:pPr>
            <a:r>
              <a:rPr lang="en-US" sz="6000" b="1" dirty="0">
                <a:solidFill>
                  <a:srgbClr val="5E6B78"/>
                </a:solidFill>
                <a:latin typeface="Calibri" pitchFamily="34" charset="0"/>
                <a:ea typeface="Calibri" pitchFamily="34" charset="-122"/>
                <a:cs typeface="Calibri" pitchFamily="34" charset="-120"/>
              </a:rPr>
              <a:t>+</a:t>
            </a:r>
            <a:endParaRPr lang="en-US" sz="6000" dirty="0"/>
          </a:p>
        </p:txBody>
      </p:sp>
      <p:sp>
        <p:nvSpPr>
          <p:cNvPr id="8" name="Valsts kartīte"/>
          <p:cNvSpPr/>
          <p:nvPr/>
        </p:nvSpPr>
        <p:spPr>
          <a:xfrm>
            <a:off x="6766560" y="2377440"/>
            <a:ext cx="4846320" cy="3566160"/>
          </a:xfrm>
          <a:prstGeom prst="roundRect">
            <a:avLst>
              <a:gd name="adj" fmla="val 3077"/>
            </a:avLst>
          </a:prstGeom>
          <a:solidFill>
            <a:srgbClr val="E4EEF4"/>
          </a:solidFill>
          <a:ln/>
        </p:spPr>
        <p:txBody>
          <a:bodyPr/>
          <a:lstStyle/>
          <a:p>
            <a:endParaRPr lang="lv-LV"/>
          </a:p>
        </p:txBody>
      </p:sp>
      <p:sp>
        <p:nvSpPr>
          <p:cNvPr id="9" name="Skaitlis valsts"/>
          <p:cNvSpPr txBox="1"/>
          <p:nvPr/>
        </p:nvSpPr>
        <p:spPr>
          <a:xfrm>
            <a:off x="7132320" y="2651760"/>
            <a:ext cx="1828800" cy="1280160"/>
          </a:xfrm>
          <a:prstGeom prst="rect">
            <a:avLst/>
          </a:prstGeom>
          <a:noFill/>
          <a:ln/>
        </p:spPr>
        <p:txBody>
          <a:bodyPr wrap="square" lIns="0" tIns="0" rIns="0" bIns="0" rtlCol="0" anchor="ctr"/>
          <a:lstStyle/>
          <a:p>
            <a:pPr marL="0" indent="0">
              <a:buNone/>
            </a:pPr>
            <a:r>
              <a:rPr lang="en-US" sz="8000" b="1" dirty="0">
                <a:solidFill>
                  <a:srgbClr val="15607F"/>
                </a:solidFill>
                <a:latin typeface="Calibri" pitchFamily="34" charset="0"/>
                <a:ea typeface="Calibri" pitchFamily="34" charset="-122"/>
                <a:cs typeface="Calibri" pitchFamily="34" charset="-120"/>
              </a:rPr>
              <a:t>4</a:t>
            </a:r>
            <a:endParaRPr lang="en-US" sz="8000" dirty="0"/>
          </a:p>
        </p:txBody>
      </p:sp>
      <p:sp>
        <p:nvSpPr>
          <p:cNvPr id="10" name="Teksts valsts"/>
          <p:cNvSpPr txBox="1"/>
          <p:nvPr/>
        </p:nvSpPr>
        <p:spPr>
          <a:xfrm>
            <a:off x="7132320" y="4069080"/>
            <a:ext cx="4114800" cy="1645920"/>
          </a:xfrm>
          <a:prstGeom prst="rect">
            <a:avLst/>
          </a:prstGeom>
          <a:noFill/>
          <a:ln/>
        </p:spPr>
        <p:txBody>
          <a:bodyPr wrap="square" lIns="0" tIns="0" rIns="0" bIns="0" rtlCol="0" anchor="t"/>
          <a:lstStyle/>
          <a:p>
            <a:pPr marL="0" indent="0">
              <a:buNone/>
            </a:pPr>
            <a:r>
              <a:rPr lang="en-US" sz="2000" b="1" dirty="0">
                <a:solidFill>
                  <a:srgbClr val="1E2A36"/>
                </a:solidFill>
                <a:latin typeface="Calibri" pitchFamily="34" charset="0"/>
                <a:ea typeface="Calibri" pitchFamily="34" charset="-122"/>
                <a:cs typeface="Calibri" pitchFamily="34" charset="-120"/>
              </a:rPr>
              <a:t>valsts </a:t>
            </a:r>
            <a:r>
              <a:rPr lang="en-US" sz="2000" dirty="0">
                <a:solidFill>
                  <a:srgbClr val="1E2A36"/>
                </a:solidFill>
                <a:latin typeface="Calibri" pitchFamily="34" charset="0"/>
                <a:ea typeface="Calibri" pitchFamily="34" charset="-122"/>
                <a:cs typeface="Calibri" pitchFamily="34" charset="-120"/>
              </a:rPr>
              <a:t>pārstāvji no ekonomikas, finanšu, satiksmes un VARAM ministrijām, kurus amatā ieceļ un no amata atbrīvo Ministru kabinets.</a:t>
            </a:r>
            <a:endParaRPr lang="en-US" sz="20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Kopīgi līdz 2019. gadam paveiktais</a:t>
            </a:r>
            <a:endParaRPr lang="en-US" sz="3000" dirty="0"/>
          </a:p>
        </p:txBody>
      </p:sp>
      <p:sp>
        <p:nvSpPr>
          <p:cNvPr id="3" name="Rezultātu kartīte"/>
          <p:cNvSpPr/>
          <p:nvPr/>
        </p:nvSpPr>
        <p:spPr>
          <a:xfrm>
            <a:off x="548640" y="1371600"/>
            <a:ext cx="6675120" cy="4846320"/>
          </a:xfrm>
          <a:prstGeom prst="roundRect">
            <a:avLst>
              <a:gd name="adj" fmla="val 2264"/>
            </a:avLst>
          </a:prstGeom>
          <a:solidFill>
            <a:srgbClr val="F2F5F8"/>
          </a:solidFill>
          <a:ln/>
        </p:spPr>
        <p:txBody>
          <a:bodyPr/>
          <a:lstStyle/>
          <a:p>
            <a:endParaRPr lang="lv-LV"/>
          </a:p>
        </p:txBody>
      </p:sp>
      <p:sp>
        <p:nvSpPr>
          <p:cNvPr id="4" name="Sadaļas virsraksts"/>
          <p:cNvSpPr txBox="1"/>
          <p:nvPr/>
        </p:nvSpPr>
        <p:spPr>
          <a:xfrm>
            <a:off x="822960" y="1536192"/>
            <a:ext cx="6217920" cy="365760"/>
          </a:xfrm>
          <a:prstGeom prst="rect">
            <a:avLst/>
          </a:prstGeom>
          <a:noFill/>
          <a:ln/>
        </p:spPr>
        <p:txBody>
          <a:bodyPr wrap="square" lIns="0" tIns="0" rIns="0" bIns="0" rtlCol="0" anchor="ctr"/>
          <a:lstStyle/>
          <a:p>
            <a:pPr marL="0" indent="0">
              <a:buNone/>
            </a:pPr>
            <a:r>
              <a:rPr lang="en-US" sz="1700" b="1" dirty="0">
                <a:solidFill>
                  <a:srgbClr val="15607F"/>
                </a:solidFill>
                <a:latin typeface="Calibri" pitchFamily="34" charset="0"/>
                <a:ea typeface="Calibri" pitchFamily="34" charset="-122"/>
                <a:cs typeface="Calibri" pitchFamily="34" charset="-120"/>
              </a:rPr>
              <a:t>Ventspils ostas attīstības rezultāti līdz 2019. gadam:</a:t>
            </a:r>
            <a:endParaRPr lang="en-US" sz="1700" dirty="0"/>
          </a:p>
        </p:txBody>
      </p:sp>
      <p:sp>
        <p:nvSpPr>
          <p:cNvPr id="5" name="Rezultāti"/>
          <p:cNvSpPr txBox="1"/>
          <p:nvPr/>
        </p:nvSpPr>
        <p:spPr>
          <a:xfrm>
            <a:off x="822960" y="1965960"/>
            <a:ext cx="6172200" cy="4114800"/>
          </a:xfrm>
          <a:prstGeom prst="rect">
            <a:avLst/>
          </a:prstGeom>
          <a:noFill/>
          <a:ln/>
        </p:spPr>
        <p:txBody>
          <a:bodyPr wrap="square" lIns="0" tIns="0" rIns="0" bIns="0" rtlCol="0" anchor="t"/>
          <a:lstStyle/>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Brīvostas teritorija izveidota par vienu no </a:t>
            </a:r>
            <a:r>
              <a:rPr lang="en-US" sz="1400" b="1" dirty="0">
                <a:solidFill>
                  <a:srgbClr val="1E2A36"/>
                </a:solidFill>
                <a:latin typeface="Calibri" pitchFamily="34" charset="0"/>
                <a:ea typeface="Calibri" pitchFamily="34" charset="-122"/>
                <a:cs typeface="Calibri" pitchFamily="34" charset="-120"/>
              </a:rPr>
              <a:t>pieprasītākajām investīciju vietām Latvijā.</a:t>
            </a:r>
            <a:endParaRPr lang="en-US" sz="1400" dirty="0"/>
          </a:p>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Izbūvēti </a:t>
            </a:r>
            <a:r>
              <a:rPr lang="en-US" sz="1400" b="1" dirty="0">
                <a:solidFill>
                  <a:srgbClr val="1E2A36"/>
                </a:solidFill>
                <a:latin typeface="Calibri" pitchFamily="34" charset="0"/>
                <a:ea typeface="Calibri" pitchFamily="34" charset="-122"/>
                <a:cs typeface="Calibri" pitchFamily="34" charset="-120"/>
              </a:rPr>
              <a:t>6 jauni termināļi </a:t>
            </a:r>
            <a:r>
              <a:rPr lang="en-US" sz="1400" dirty="0">
                <a:solidFill>
                  <a:srgbClr val="1E2A36"/>
                </a:solidFill>
                <a:latin typeface="Calibri" pitchFamily="34" charset="0"/>
                <a:ea typeface="Calibri" pitchFamily="34" charset="-122"/>
                <a:cs typeface="Calibri" pitchFamily="34" charset="-120"/>
              </a:rPr>
              <a:t>un </a:t>
            </a:r>
            <a:r>
              <a:rPr lang="en-US" sz="1400" b="1" dirty="0">
                <a:solidFill>
                  <a:srgbClr val="1E2A36"/>
                </a:solidFill>
                <a:latin typeface="Calibri" pitchFamily="34" charset="0"/>
                <a:ea typeface="Calibri" pitchFamily="34" charset="-122"/>
                <a:cs typeface="Calibri" pitchFamily="34" charset="-120"/>
              </a:rPr>
              <a:t>22 komerciāli izmantojamas piestātnes.</a:t>
            </a:r>
            <a:endParaRPr lang="en-US" sz="1400" dirty="0"/>
          </a:p>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Ierīkoti </a:t>
            </a:r>
            <a:r>
              <a:rPr lang="en-US" sz="1400" b="1" dirty="0">
                <a:solidFill>
                  <a:srgbClr val="1E2A36"/>
                </a:solidFill>
                <a:latin typeface="Calibri" pitchFamily="34" charset="0"/>
                <a:ea typeface="Calibri" pitchFamily="34" charset="-122"/>
                <a:cs typeface="Calibri" pitchFamily="34" charset="-120"/>
              </a:rPr>
              <a:t>kravas laukumi, pievedceļi, 2 tilti </a:t>
            </a:r>
            <a:r>
              <a:rPr lang="en-US" sz="1400" dirty="0">
                <a:solidFill>
                  <a:srgbClr val="1E2A36"/>
                </a:solidFill>
                <a:latin typeface="Calibri" pitchFamily="34" charset="0"/>
                <a:ea typeface="Calibri" pitchFamily="34" charset="-122"/>
                <a:cs typeface="Calibri" pitchFamily="34" charset="-120"/>
              </a:rPr>
              <a:t>un</a:t>
            </a:r>
            <a:r>
              <a:rPr lang="en-US" sz="1400" b="1" dirty="0">
                <a:solidFill>
                  <a:srgbClr val="1E2A36"/>
                </a:solidFill>
                <a:latin typeface="Calibri" pitchFamily="34" charset="0"/>
                <a:ea typeface="Calibri" pitchFamily="34" charset="-122"/>
                <a:cs typeface="Calibri" pitchFamily="34" charset="-120"/>
              </a:rPr>
              <a:t> 12 rūpniecības ēkas.</a:t>
            </a:r>
            <a:endParaRPr lang="en-US" sz="1400" dirty="0"/>
          </a:p>
          <a:p>
            <a:pPr marL="228600" indent="-228600">
              <a:spcAft>
                <a:spcPts val="600"/>
              </a:spcAft>
              <a:buSzPct val="100000"/>
              <a:buChar char="■"/>
            </a:pPr>
            <a:r>
              <a:rPr lang="en-US" sz="1400" b="1" dirty="0">
                <a:solidFill>
                  <a:srgbClr val="1E2A36"/>
                </a:solidFill>
                <a:latin typeface="Calibri" pitchFamily="34" charset="0"/>
                <a:ea typeface="Calibri" pitchFamily="34" charset="-122"/>
                <a:cs typeface="Calibri" pitchFamily="34" charset="-120"/>
              </a:rPr>
              <a:t>Atjaunoti abi ostas moli.</a:t>
            </a:r>
            <a:endParaRPr lang="en-US" sz="1400" dirty="0"/>
          </a:p>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Osta </a:t>
            </a:r>
            <a:r>
              <a:rPr lang="en-US" sz="1400" b="1" dirty="0">
                <a:solidFill>
                  <a:srgbClr val="1E2A36"/>
                </a:solidFill>
                <a:latin typeface="Calibri" pitchFamily="34" charset="0"/>
                <a:ea typeface="Calibri" pitchFamily="34" charset="-122"/>
                <a:cs typeface="Calibri" pitchFamily="34" charset="-120"/>
              </a:rPr>
              <a:t>padziļināta līdz 17,5 m dziļumam </a:t>
            </a:r>
            <a:r>
              <a:rPr lang="en-US" sz="1400" dirty="0">
                <a:solidFill>
                  <a:srgbClr val="1E2A36"/>
                </a:solidFill>
                <a:latin typeface="Calibri" pitchFamily="34" charset="0"/>
                <a:ea typeface="Calibri" pitchFamily="34" charset="-122"/>
                <a:cs typeface="Calibri" pitchFamily="34" charset="-120"/>
              </a:rPr>
              <a:t>un kļuva par Baltijas jūras austrumu piekrastes dziļāko ostu, kas spēj apkalpot lielākos kuģus, kādi ienāk Baltijas jūrā. </a:t>
            </a:r>
            <a:endParaRPr lang="en-US" sz="1400" dirty="0"/>
          </a:p>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Radītas aptuveni </a:t>
            </a:r>
            <a:r>
              <a:rPr lang="en-US" sz="1400" b="1" dirty="0">
                <a:solidFill>
                  <a:srgbClr val="1E2A36"/>
                </a:solidFill>
                <a:latin typeface="Calibri" pitchFamily="34" charset="0"/>
                <a:ea typeface="Calibri" pitchFamily="34" charset="-122"/>
                <a:cs typeface="Calibri" pitchFamily="34" charset="-120"/>
              </a:rPr>
              <a:t>2000 jaunas darba vietas.</a:t>
            </a:r>
            <a:endParaRPr lang="en-US" sz="1400" dirty="0"/>
          </a:p>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Ventspils attīstījusies no specializētas par universālu ostu.</a:t>
            </a:r>
            <a:endParaRPr lang="en-US" sz="1400" dirty="0"/>
          </a:p>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Pilsētas rūpniecība apjoma ziņā kļuva par trešo lielāko valstī un par </a:t>
            </a:r>
            <a:r>
              <a:rPr lang="en-US" sz="1400" b="1" dirty="0">
                <a:solidFill>
                  <a:srgbClr val="1E2A36"/>
                </a:solidFill>
                <a:latin typeface="Calibri" pitchFamily="34" charset="0"/>
                <a:ea typeface="Calibri" pitchFamily="34" charset="-122"/>
                <a:cs typeface="Calibri" pitchFamily="34" charset="-120"/>
              </a:rPr>
              <a:t>līderi mašīnbūves un elektronikas nozarēs.</a:t>
            </a:r>
            <a:endParaRPr lang="en-US" sz="1400" dirty="0"/>
          </a:p>
          <a:p>
            <a:pPr marL="228600" indent="-228600">
              <a:spcAft>
                <a:spcPts val="600"/>
              </a:spcAft>
              <a:buSzPct val="100000"/>
              <a:buChar char="■"/>
            </a:pPr>
            <a:r>
              <a:rPr lang="en-US" sz="1400" dirty="0">
                <a:solidFill>
                  <a:srgbClr val="1E2A36"/>
                </a:solidFill>
                <a:latin typeface="Calibri" pitchFamily="34" charset="0"/>
                <a:ea typeface="Calibri" pitchFamily="34" charset="-122"/>
                <a:cs typeface="Calibri" pitchFamily="34" charset="-120"/>
              </a:rPr>
              <a:t>Lielākā daļa investīciju veiktas, izmantojot ES struktūrfondu līdzfinansējumu, kas nozīmē, ka šo ieguldījumu efektivitāte un atbilstība mērķim ir bijusi nopietni izvērtēta un skrupulozi uzraudzīta.</a:t>
            </a:r>
            <a:endParaRPr lang="en-US" sz="1400" dirty="0"/>
          </a:p>
        </p:txBody>
      </p:sp>
      <p:sp>
        <p:nvSpPr>
          <p:cNvPr id="6" name="Ietekmes kartīte"/>
          <p:cNvSpPr/>
          <p:nvPr/>
        </p:nvSpPr>
        <p:spPr>
          <a:xfrm>
            <a:off x="7406640" y="1371600"/>
            <a:ext cx="4206240" cy="1920240"/>
          </a:xfrm>
          <a:prstGeom prst="roundRect">
            <a:avLst>
              <a:gd name="adj" fmla="val 5714"/>
            </a:avLst>
          </a:prstGeom>
          <a:solidFill>
            <a:srgbClr val="F2F5F8"/>
          </a:solidFill>
          <a:ln/>
        </p:spPr>
        <p:txBody>
          <a:bodyPr/>
          <a:lstStyle/>
          <a:p>
            <a:endParaRPr lang="lv-LV"/>
          </a:p>
        </p:txBody>
      </p:sp>
      <p:sp>
        <p:nvSpPr>
          <p:cNvPr id="7" name="Sadaļas virsraksts"/>
          <p:cNvSpPr txBox="1"/>
          <p:nvPr/>
        </p:nvSpPr>
        <p:spPr>
          <a:xfrm>
            <a:off x="7680960" y="1536192"/>
            <a:ext cx="3749040" cy="365760"/>
          </a:xfrm>
          <a:prstGeom prst="rect">
            <a:avLst/>
          </a:prstGeom>
          <a:noFill/>
          <a:ln/>
        </p:spPr>
        <p:txBody>
          <a:bodyPr wrap="square" lIns="0" tIns="0" rIns="0" bIns="0" rtlCol="0" anchor="ctr"/>
          <a:lstStyle/>
          <a:p>
            <a:pPr marL="0" indent="0">
              <a:buNone/>
            </a:pPr>
            <a:r>
              <a:rPr lang="en-US" sz="1700" b="1" dirty="0">
                <a:solidFill>
                  <a:srgbClr val="15607F"/>
                </a:solidFill>
                <a:latin typeface="Calibri" pitchFamily="34" charset="0"/>
                <a:ea typeface="Calibri" pitchFamily="34" charset="-122"/>
                <a:cs typeface="Calibri" pitchFamily="34" charset="-120"/>
              </a:rPr>
              <a:t>Ekonomiskā ietekme:</a:t>
            </a:r>
            <a:endParaRPr lang="en-US" sz="1700" dirty="0"/>
          </a:p>
        </p:txBody>
      </p:sp>
      <p:sp>
        <p:nvSpPr>
          <p:cNvPr id="8" name="Ietekme"/>
          <p:cNvSpPr txBox="1"/>
          <p:nvPr/>
        </p:nvSpPr>
        <p:spPr>
          <a:xfrm>
            <a:off x="7680960" y="1965960"/>
            <a:ext cx="3703320" cy="1280160"/>
          </a:xfrm>
          <a:prstGeom prst="rect">
            <a:avLst/>
          </a:prstGeom>
          <a:noFill/>
          <a:ln/>
        </p:spPr>
        <p:txBody>
          <a:bodyPr wrap="square" lIns="0" tIns="0" rIns="0" bIns="0" rtlCol="0" anchor="t"/>
          <a:lstStyle/>
          <a:p>
            <a:pPr marL="228600" indent="-228600">
              <a:spcAft>
                <a:spcPts val="500"/>
              </a:spcAft>
              <a:buSzPct val="100000"/>
              <a:buChar char="■"/>
            </a:pPr>
            <a:r>
              <a:rPr lang="en-US" sz="1300" dirty="0">
                <a:solidFill>
                  <a:srgbClr val="1E2A36"/>
                </a:solidFill>
                <a:latin typeface="Calibri" pitchFamily="34" charset="0"/>
                <a:ea typeface="Calibri" pitchFamily="34" charset="-122"/>
                <a:cs typeface="Calibri" pitchFamily="34" charset="-120"/>
              </a:rPr>
              <a:t>Iepriekš piesaistīto uzņēmumu darbība joprojām </a:t>
            </a:r>
            <a:r>
              <a:rPr lang="en-US" sz="1300" b="1" dirty="0">
                <a:solidFill>
                  <a:srgbClr val="1E2A36"/>
                </a:solidFill>
                <a:latin typeface="Calibri" pitchFamily="34" charset="0"/>
                <a:ea typeface="Calibri" pitchFamily="34" charset="-122"/>
                <a:cs typeface="Calibri" pitchFamily="34" charset="-120"/>
              </a:rPr>
              <a:t>nodrošina nodarbinātību arī ostas krīzes apstākļos.</a:t>
            </a:r>
            <a:endParaRPr lang="en-US" sz="1300" dirty="0"/>
          </a:p>
          <a:p>
            <a:pPr marL="228600" indent="-228600">
              <a:spcAft>
                <a:spcPts val="500"/>
              </a:spcAft>
              <a:buSzPct val="100000"/>
              <a:buChar char="■"/>
            </a:pPr>
            <a:r>
              <a:rPr lang="en-US" sz="1300" b="1" dirty="0">
                <a:solidFill>
                  <a:srgbClr val="1E2A36"/>
                </a:solidFill>
                <a:latin typeface="Calibri" pitchFamily="34" charset="0"/>
                <a:ea typeface="Calibri" pitchFamily="34" charset="-122"/>
                <a:cs typeface="Calibri" pitchFamily="34" charset="-120"/>
              </a:rPr>
              <a:t>Apstrādes rūpniecības apgrozījums uz vienu iedzīvotāju </a:t>
            </a:r>
            <a:r>
              <a:rPr lang="en-US" sz="1300" dirty="0">
                <a:solidFill>
                  <a:srgbClr val="1E2A36"/>
                </a:solidFill>
                <a:latin typeface="Calibri" pitchFamily="34" charset="0"/>
                <a:ea typeface="Calibri" pitchFamily="34" charset="-122"/>
                <a:cs typeface="Calibri" pitchFamily="34" charset="-120"/>
              </a:rPr>
              <a:t>Ventspilī šobrīd ir</a:t>
            </a:r>
            <a:r>
              <a:rPr lang="en-US" sz="1300" b="1" dirty="0">
                <a:solidFill>
                  <a:srgbClr val="1E2A36"/>
                </a:solidFill>
                <a:latin typeface="Calibri" pitchFamily="34" charset="0"/>
                <a:ea typeface="Calibri" pitchFamily="34" charset="-122"/>
                <a:cs typeface="Calibri" pitchFamily="34" charset="-120"/>
              </a:rPr>
              <a:t> augstākais Latvijā.</a:t>
            </a:r>
            <a:endParaRPr lang="en-US" sz="1300" dirty="0"/>
          </a:p>
        </p:txBody>
      </p:sp>
      <p:sp>
        <p:nvSpPr>
          <p:cNvPr id="9" name="Investīciju kartīte"/>
          <p:cNvSpPr/>
          <p:nvPr/>
        </p:nvSpPr>
        <p:spPr>
          <a:xfrm>
            <a:off x="7406640" y="3429000"/>
            <a:ext cx="4206240" cy="2788920"/>
          </a:xfrm>
          <a:prstGeom prst="roundRect">
            <a:avLst>
              <a:gd name="adj" fmla="val 3934"/>
            </a:avLst>
          </a:prstGeom>
          <a:solidFill>
            <a:srgbClr val="0E2A47"/>
          </a:solidFill>
          <a:ln/>
        </p:spPr>
        <p:txBody>
          <a:bodyPr/>
          <a:lstStyle/>
          <a:p>
            <a:endParaRPr lang="lv-LV"/>
          </a:p>
        </p:txBody>
      </p:sp>
      <p:sp>
        <p:nvSpPr>
          <p:cNvPr id="10" name="Sadaļas virsraksts"/>
          <p:cNvSpPr txBox="1"/>
          <p:nvPr/>
        </p:nvSpPr>
        <p:spPr>
          <a:xfrm>
            <a:off x="7680960" y="3593592"/>
            <a:ext cx="3749040" cy="365760"/>
          </a:xfrm>
          <a:prstGeom prst="rect">
            <a:avLst/>
          </a:prstGeom>
          <a:noFill/>
          <a:ln/>
        </p:spPr>
        <p:txBody>
          <a:bodyPr wrap="square" lIns="0" tIns="0" rIns="0" bIns="0" rtlCol="0" anchor="ctr"/>
          <a:lstStyle/>
          <a:p>
            <a:pPr marL="0" indent="0">
              <a:buNone/>
            </a:pPr>
            <a:r>
              <a:rPr lang="en-US" sz="1700" b="1" dirty="0">
                <a:solidFill>
                  <a:srgbClr val="F5A26E"/>
                </a:solidFill>
                <a:latin typeface="Calibri" pitchFamily="34" charset="0"/>
                <a:ea typeface="Calibri" pitchFamily="34" charset="-122"/>
                <a:cs typeface="Calibri" pitchFamily="34" charset="-120"/>
              </a:rPr>
              <a:t>Investīcijas līdz 2019. gada beigām:</a:t>
            </a:r>
            <a:endParaRPr lang="en-US" sz="1700" dirty="0"/>
          </a:p>
        </p:txBody>
      </p:sp>
      <p:sp>
        <p:nvSpPr>
          <p:cNvPr id="11" name="Investīcijas"/>
          <p:cNvSpPr txBox="1"/>
          <p:nvPr/>
        </p:nvSpPr>
        <p:spPr>
          <a:xfrm>
            <a:off x="7680960" y="4023360"/>
            <a:ext cx="3749040" cy="2103120"/>
          </a:xfrm>
          <a:prstGeom prst="rect">
            <a:avLst/>
          </a:prstGeom>
          <a:noFill/>
          <a:ln/>
        </p:spPr>
        <p:txBody>
          <a:bodyPr wrap="square" lIns="0" tIns="0" rIns="0" bIns="0" rtlCol="0" anchor="t"/>
          <a:lstStyle/>
          <a:p>
            <a:pPr marL="228600" indent="-228600">
              <a:spcAft>
                <a:spcPts val="600"/>
              </a:spcAft>
              <a:buSzPct val="100000"/>
              <a:buChar char="■"/>
            </a:pPr>
            <a:r>
              <a:rPr lang="en-US" sz="1400" dirty="0">
                <a:solidFill>
                  <a:srgbClr val="FFFFFF"/>
                </a:solidFill>
                <a:latin typeface="Calibri" pitchFamily="34" charset="0"/>
                <a:ea typeface="Calibri" pitchFamily="34" charset="-122"/>
                <a:cs typeface="Calibri" pitchFamily="34" charset="-120"/>
              </a:rPr>
              <a:t>Kopumā investēts gandrīz </a:t>
            </a:r>
            <a:r>
              <a:rPr lang="en-US" sz="1400" b="1" dirty="0">
                <a:solidFill>
                  <a:srgbClr val="FFFFFF"/>
                </a:solidFill>
                <a:latin typeface="Calibri" pitchFamily="34" charset="0"/>
                <a:ea typeface="Calibri" pitchFamily="34" charset="-122"/>
                <a:cs typeface="Calibri" pitchFamily="34" charset="-120"/>
              </a:rPr>
              <a:t>1 miljards eiro.</a:t>
            </a:r>
            <a:endParaRPr lang="en-US" sz="1400" dirty="0"/>
          </a:p>
          <a:p>
            <a:pPr marL="406400" lvl="1" indent="-203200">
              <a:spcAft>
                <a:spcPts val="400"/>
              </a:spcAft>
              <a:buSzPct val="100000"/>
              <a:buChar char="–"/>
            </a:pPr>
            <a:r>
              <a:rPr lang="en-US" sz="1400" b="1" dirty="0">
                <a:solidFill>
                  <a:srgbClr val="FFFFFF"/>
                </a:solidFill>
                <a:latin typeface="Calibri" pitchFamily="34" charset="0"/>
                <a:ea typeface="Calibri" pitchFamily="34" charset="-122"/>
                <a:cs typeface="Calibri" pitchFamily="34" charset="-120"/>
              </a:rPr>
              <a:t>~600 miljoni eiro</a:t>
            </a:r>
            <a:r>
              <a:rPr lang="en-US" sz="1400" dirty="0">
                <a:solidFill>
                  <a:srgbClr val="FFFFFF"/>
                </a:solidFill>
                <a:latin typeface="Calibri" pitchFamily="34" charset="0"/>
                <a:ea typeface="Calibri" pitchFamily="34" charset="-122"/>
                <a:cs typeface="Calibri" pitchFamily="34" charset="-120"/>
              </a:rPr>
              <a:t> – privāto investoru līdzekļi.</a:t>
            </a:r>
            <a:endParaRPr lang="en-US" sz="1400" dirty="0"/>
          </a:p>
          <a:p>
            <a:pPr marL="406400" lvl="1" indent="-203200">
              <a:spcAft>
                <a:spcPts val="400"/>
              </a:spcAft>
              <a:buSzPct val="100000"/>
              <a:buChar char="–"/>
            </a:pPr>
            <a:r>
              <a:rPr lang="en-US" sz="1400" b="1" dirty="0">
                <a:solidFill>
                  <a:srgbClr val="FFFFFF"/>
                </a:solidFill>
                <a:latin typeface="Calibri" pitchFamily="34" charset="0"/>
                <a:ea typeface="Calibri" pitchFamily="34" charset="-122"/>
                <a:cs typeface="Calibri" pitchFamily="34" charset="-120"/>
              </a:rPr>
              <a:t>~360 miljoni eiro</a:t>
            </a:r>
            <a:r>
              <a:rPr lang="en-US" sz="1400" dirty="0">
                <a:solidFill>
                  <a:srgbClr val="FFFFFF"/>
                </a:solidFill>
                <a:latin typeface="Calibri" pitchFamily="34" charset="0"/>
                <a:ea typeface="Calibri" pitchFamily="34" charset="-122"/>
                <a:cs typeface="Calibri" pitchFamily="34" charset="-120"/>
              </a:rPr>
              <a:t> – publiskie ieguldījumi.</a:t>
            </a:r>
            <a:endParaRPr lang="en-US" sz="1400" dirty="0"/>
          </a:p>
          <a:p>
            <a:pPr marL="406400" lvl="1" indent="-203200">
              <a:spcAft>
                <a:spcPts val="400"/>
              </a:spcAft>
              <a:buSzPct val="100000"/>
              <a:buChar char="–"/>
            </a:pPr>
            <a:r>
              <a:rPr lang="en-US" sz="1400" b="1" dirty="0">
                <a:solidFill>
                  <a:srgbClr val="FFFFFF"/>
                </a:solidFill>
                <a:latin typeface="Calibri" pitchFamily="34" charset="0"/>
                <a:ea typeface="Calibri" pitchFamily="34" charset="-122"/>
                <a:cs typeface="Calibri" pitchFamily="34" charset="-120"/>
              </a:rPr>
              <a:t>~40 miljoni eiro</a:t>
            </a:r>
            <a:r>
              <a:rPr lang="en-US" sz="1400" dirty="0">
                <a:solidFill>
                  <a:srgbClr val="FFFFFF"/>
                </a:solidFill>
                <a:latin typeface="Calibri" pitchFamily="34" charset="0"/>
                <a:ea typeface="Calibri" pitchFamily="34" charset="-122"/>
                <a:cs typeface="Calibri" pitchFamily="34" charset="-120"/>
              </a:rPr>
              <a:t> – rūpniecības attīstībai.</a:t>
            </a:r>
            <a:endParaRPr lang="en-US" sz="14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Finanšu situācija līdz 2019. gada beigām</a:t>
            </a:r>
            <a:endParaRPr lang="en-US" sz="3000" dirty="0"/>
          </a:p>
        </p:txBody>
      </p:sp>
      <p:sp>
        <p:nvSpPr>
          <p:cNvPr id="3" name="Secinājuma kartīte"/>
          <p:cNvSpPr/>
          <p:nvPr/>
        </p:nvSpPr>
        <p:spPr>
          <a:xfrm>
            <a:off x="548640" y="1417320"/>
            <a:ext cx="11064240" cy="1051560"/>
          </a:xfrm>
          <a:prstGeom prst="roundRect">
            <a:avLst>
              <a:gd name="adj" fmla="val 10435"/>
            </a:avLst>
          </a:prstGeom>
          <a:solidFill>
            <a:srgbClr val="E3F1E8"/>
          </a:solidFill>
          <a:ln/>
        </p:spPr>
        <p:txBody>
          <a:bodyPr/>
          <a:lstStyle/>
          <a:p>
            <a:endParaRPr lang="lv-LV"/>
          </a:p>
        </p:txBody>
      </p:sp>
      <p:sp>
        <p:nvSpPr>
          <p:cNvPr id="4" name="Secinājums"/>
          <p:cNvSpPr txBox="1"/>
          <p:nvPr/>
        </p:nvSpPr>
        <p:spPr>
          <a:xfrm>
            <a:off x="868680" y="1417320"/>
            <a:ext cx="10424160" cy="1051560"/>
          </a:xfrm>
          <a:prstGeom prst="rect">
            <a:avLst/>
          </a:prstGeom>
          <a:noFill/>
          <a:ln/>
        </p:spPr>
        <p:txBody>
          <a:bodyPr wrap="square" lIns="0" tIns="0" rIns="0" bIns="0" rtlCol="0" anchor="ctr"/>
          <a:lstStyle/>
          <a:p>
            <a:pPr marL="0" indent="0">
              <a:buNone/>
            </a:pPr>
            <a:r>
              <a:rPr lang="en-US" sz="1800" dirty="0">
                <a:solidFill>
                  <a:srgbClr val="1E2A36"/>
                </a:solidFill>
                <a:latin typeface="Calibri" pitchFamily="34" charset="0"/>
                <a:ea typeface="Calibri" pitchFamily="34" charset="-122"/>
                <a:cs typeface="Calibri" pitchFamily="34" charset="-120"/>
              </a:rPr>
              <a:t>Brīvosta strādā labi, ir stabils ienākumu pārsniegums pār izdevumiem un aizdevumi tiek pilnībā segti - gan procenti, gan pamatsumma.</a:t>
            </a:r>
            <a:endParaRPr lang="en-US" sz="1800" dirty="0"/>
          </a:p>
        </p:txBody>
      </p:sp>
      <p:graphicFrame>
        <p:nvGraphicFramePr>
          <p:cNvPr id="6" name="Finanšu tabula"/>
          <p:cNvGraphicFramePr>
            <a:graphicFrameLocks noGrp="1"/>
          </p:cNvGraphicFramePr>
          <p:nvPr>
            <p:extLst>
              <p:ext uri="{D42A27DB-BD31-4B8C-83A1-F6EECF244321}">
                <p14:modId xmlns:p14="http://schemas.microsoft.com/office/powerpoint/2010/main" val="1579011935"/>
              </p:ext>
            </p:extLst>
          </p:nvPr>
        </p:nvGraphicFramePr>
        <p:xfrm>
          <a:off x="548640" y="2971800"/>
          <a:ext cx="11064240" cy="914400"/>
        </p:xfrm>
        <a:graphic>
          <a:graphicData uri="http://schemas.openxmlformats.org/drawingml/2006/table">
            <a:tbl>
              <a:tblPr/>
              <a:tblGrid>
                <a:gridCol w="3108960">
                  <a:extLst>
                    <a:ext uri="{9D8B030D-6E8A-4147-A177-3AD203B41FA5}">
                      <a16:colId xmlns:a16="http://schemas.microsoft.com/office/drawing/2014/main" val="20000"/>
                    </a:ext>
                  </a:extLst>
                </a:gridCol>
                <a:gridCol w="883920">
                  <a:extLst>
                    <a:ext uri="{9D8B030D-6E8A-4147-A177-3AD203B41FA5}">
                      <a16:colId xmlns:a16="http://schemas.microsoft.com/office/drawing/2014/main" val="20001"/>
                    </a:ext>
                  </a:extLst>
                </a:gridCol>
                <a:gridCol w="883920">
                  <a:extLst>
                    <a:ext uri="{9D8B030D-6E8A-4147-A177-3AD203B41FA5}">
                      <a16:colId xmlns:a16="http://schemas.microsoft.com/office/drawing/2014/main" val="20002"/>
                    </a:ext>
                  </a:extLst>
                </a:gridCol>
                <a:gridCol w="883920">
                  <a:extLst>
                    <a:ext uri="{9D8B030D-6E8A-4147-A177-3AD203B41FA5}">
                      <a16:colId xmlns:a16="http://schemas.microsoft.com/office/drawing/2014/main" val="20003"/>
                    </a:ext>
                  </a:extLst>
                </a:gridCol>
                <a:gridCol w="883920">
                  <a:extLst>
                    <a:ext uri="{9D8B030D-6E8A-4147-A177-3AD203B41FA5}">
                      <a16:colId xmlns:a16="http://schemas.microsoft.com/office/drawing/2014/main" val="20004"/>
                    </a:ext>
                  </a:extLst>
                </a:gridCol>
                <a:gridCol w="883920">
                  <a:extLst>
                    <a:ext uri="{9D8B030D-6E8A-4147-A177-3AD203B41FA5}">
                      <a16:colId xmlns:a16="http://schemas.microsoft.com/office/drawing/2014/main" val="20005"/>
                    </a:ext>
                  </a:extLst>
                </a:gridCol>
                <a:gridCol w="883920">
                  <a:extLst>
                    <a:ext uri="{9D8B030D-6E8A-4147-A177-3AD203B41FA5}">
                      <a16:colId xmlns:a16="http://schemas.microsoft.com/office/drawing/2014/main" val="20006"/>
                    </a:ext>
                  </a:extLst>
                </a:gridCol>
                <a:gridCol w="883920">
                  <a:extLst>
                    <a:ext uri="{9D8B030D-6E8A-4147-A177-3AD203B41FA5}">
                      <a16:colId xmlns:a16="http://schemas.microsoft.com/office/drawing/2014/main" val="20007"/>
                    </a:ext>
                  </a:extLst>
                </a:gridCol>
                <a:gridCol w="883920">
                  <a:extLst>
                    <a:ext uri="{9D8B030D-6E8A-4147-A177-3AD203B41FA5}">
                      <a16:colId xmlns:a16="http://schemas.microsoft.com/office/drawing/2014/main" val="20008"/>
                    </a:ext>
                  </a:extLst>
                </a:gridCol>
                <a:gridCol w="883920">
                  <a:extLst>
                    <a:ext uri="{9D8B030D-6E8A-4147-A177-3AD203B41FA5}">
                      <a16:colId xmlns:a16="http://schemas.microsoft.com/office/drawing/2014/main" val="20009"/>
                    </a:ext>
                  </a:extLst>
                </a:gridCol>
              </a:tblGrid>
              <a:tr h="566928">
                <a:tc>
                  <a:txBody>
                    <a:bodyPr/>
                    <a:lstStyle/>
                    <a:p>
                      <a:pPr marL="0" indent="0" algn="l">
                        <a:buNone/>
                      </a:pPr>
                      <a:r>
                        <a:rPr lang="en-US" sz="1600" b="1" dirty="0">
                          <a:solidFill>
                            <a:srgbClr val="FFFFFF"/>
                          </a:solidFill>
                          <a:latin typeface="Calibri" pitchFamily="34" charset="0"/>
                          <a:ea typeface="Calibri" pitchFamily="34" charset="-122"/>
                          <a:cs typeface="Calibri" pitchFamily="34" charset="-120"/>
                        </a:rPr>
                        <a:t>Gads</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2011</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2012</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2013</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2014</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2015</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2016</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2017</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2018</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2019</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extLst>
                  <a:ext uri="{0D108BD9-81ED-4DB2-BD59-A6C34878D82A}">
                    <a16:rowId xmlns:a16="http://schemas.microsoft.com/office/drawing/2014/main" val="10000"/>
                  </a:ext>
                </a:extLst>
              </a:tr>
              <a:tr h="566928">
                <a:tc>
                  <a:txBody>
                    <a:bodyPr/>
                    <a:lstStyle/>
                    <a:p>
                      <a:pPr marL="0" indent="0" algn="l">
                        <a:buNone/>
                      </a:pPr>
                      <a:r>
                        <a:rPr lang="en-US" sz="1500" dirty="0">
                          <a:solidFill>
                            <a:srgbClr val="5E6B78"/>
                          </a:solidFill>
                          <a:latin typeface="Calibri" pitchFamily="34" charset="0"/>
                          <a:ea typeface="Calibri" pitchFamily="34" charset="-122"/>
                          <a:cs typeface="Calibri" pitchFamily="34" charset="-120"/>
                        </a:rPr>
                        <a:t>Pamatdarbības ieņēmumi</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23,6</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17,5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24,9</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26,0</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24,4</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21,6</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20,1</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21,2</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21,9</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extLst>
                  <a:ext uri="{0D108BD9-81ED-4DB2-BD59-A6C34878D82A}">
                    <a16:rowId xmlns:a16="http://schemas.microsoft.com/office/drawing/2014/main" val="10001"/>
                  </a:ext>
                </a:extLst>
              </a:tr>
              <a:tr h="566928">
                <a:tc>
                  <a:txBody>
                    <a:bodyPr/>
                    <a:lstStyle/>
                    <a:p>
                      <a:pPr marL="0" indent="0" algn="l">
                        <a:buNone/>
                      </a:pPr>
                      <a:r>
                        <a:rPr lang="en-US" sz="1500" b="1" dirty="0">
                          <a:solidFill>
                            <a:srgbClr val="5E6B78"/>
                          </a:solidFill>
                          <a:latin typeface="Calibri" pitchFamily="34" charset="0"/>
                          <a:ea typeface="Calibri" pitchFamily="34" charset="-122"/>
                          <a:cs typeface="Calibri" pitchFamily="34" charset="-120"/>
                        </a:rPr>
                        <a:t>Ieņēmumu pārsniegums pār izdevumiem</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12,0</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5,9</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8,5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9,1</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6,3</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6,5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5,7</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4,4</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5,2</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extLst>
                  <a:ext uri="{0D108BD9-81ED-4DB2-BD59-A6C34878D82A}">
                    <a16:rowId xmlns:a16="http://schemas.microsoft.com/office/drawing/2014/main" val="10002"/>
                  </a:ext>
                </a:extLst>
              </a:tr>
              <a:tr h="566928">
                <a:tc>
                  <a:txBody>
                    <a:bodyPr/>
                    <a:lstStyle/>
                    <a:p>
                      <a:pPr marL="0" indent="0" algn="l">
                        <a:buNone/>
                      </a:pPr>
                      <a:r>
                        <a:rPr lang="en-US" sz="1500" dirty="0">
                          <a:solidFill>
                            <a:srgbClr val="5E6B78"/>
                          </a:solidFill>
                          <a:latin typeface="Calibri" pitchFamily="34" charset="0"/>
                          <a:ea typeface="Calibri" pitchFamily="34" charset="-122"/>
                          <a:cs typeface="Calibri" pitchFamily="34" charset="-120"/>
                        </a:rPr>
                        <a:t>Aizdevumu maksājumi</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-0,9</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-0,7</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-0,6</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-0,6</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-0,6</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-0,4</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2600" b="1" dirty="0">
                <a:solidFill>
                  <a:srgbClr val="0E2A47"/>
                </a:solidFill>
                <a:latin typeface="Calibri" pitchFamily="34" charset="0"/>
                <a:ea typeface="Calibri" pitchFamily="34" charset="-122"/>
                <a:cs typeface="Calibri" pitchFamily="34" charset="-120"/>
              </a:rPr>
              <a:t>Kravu apgrozījums Baltijas valstu lielākajās ostās, miljonos tonnu: 2019. gads pret 2021. gadu</a:t>
            </a:r>
            <a:endParaRPr lang="en-US" sz="2600" dirty="0"/>
          </a:p>
        </p:txBody>
      </p:sp>
      <p:graphicFrame>
        <p:nvGraphicFramePr>
          <p:cNvPr id="3" name="Kravu diagramma"/>
          <p:cNvGraphicFramePr/>
          <p:nvPr/>
        </p:nvGraphicFramePr>
        <p:xfrm>
          <a:off x="548640" y="1371600"/>
          <a:ext cx="11064240" cy="4160520"/>
        </p:xfrm>
        <a:graphic>
          <a:graphicData uri="http://schemas.openxmlformats.org/drawingml/2006/chart">
            <c:chart xmlns:c="http://schemas.openxmlformats.org/drawingml/2006/chart" xmlns:r="http://schemas.openxmlformats.org/officeDocument/2006/relationships" r:id="rId3"/>
          </a:graphicData>
        </a:graphic>
      </p:graphicFrame>
      <p:sp>
        <p:nvSpPr>
          <p:cNvPr id="4" name="Izmaiņu josla"/>
          <p:cNvSpPr/>
          <p:nvPr/>
        </p:nvSpPr>
        <p:spPr>
          <a:xfrm>
            <a:off x="548640" y="5596128"/>
            <a:ext cx="11064240" cy="502920"/>
          </a:xfrm>
          <a:prstGeom prst="roundRect">
            <a:avLst>
              <a:gd name="adj" fmla="val 21818"/>
            </a:avLst>
          </a:prstGeom>
          <a:solidFill>
            <a:srgbClr val="F2F5F8"/>
          </a:solidFill>
          <a:ln/>
        </p:spPr>
        <p:txBody>
          <a:bodyPr/>
          <a:lstStyle/>
          <a:p>
            <a:endParaRPr lang="lv-LV"/>
          </a:p>
        </p:txBody>
      </p:sp>
      <p:sp>
        <p:nvSpPr>
          <p:cNvPr id="5" name="Izmaiņas"/>
          <p:cNvSpPr txBox="1"/>
          <p:nvPr/>
        </p:nvSpPr>
        <p:spPr>
          <a:xfrm>
            <a:off x="548640" y="5596128"/>
            <a:ext cx="11064240" cy="502920"/>
          </a:xfrm>
          <a:prstGeom prst="rect">
            <a:avLst/>
          </a:prstGeom>
          <a:noFill/>
          <a:ln/>
        </p:spPr>
        <p:txBody>
          <a:bodyPr wrap="square" lIns="0" tIns="0" rIns="0" bIns="0" rtlCol="0" anchor="ctr"/>
          <a:lstStyle/>
          <a:p>
            <a:pPr marL="0" indent="0" algn="ctr">
              <a:buNone/>
            </a:pPr>
            <a:r>
              <a:rPr lang="en-US" sz="1500" dirty="0">
                <a:solidFill>
                  <a:srgbClr val="1E2A36"/>
                </a:solidFill>
                <a:latin typeface="Calibri" pitchFamily="34" charset="0"/>
                <a:ea typeface="Calibri" pitchFamily="34" charset="-122"/>
                <a:cs typeface="Calibri" pitchFamily="34" charset="-120"/>
              </a:rPr>
              <a:t>Izmaiņas 2021 pret 2019:  Klaipēda −2%   ·   Rīga −34%   ·   Tallina +13%   ·   </a:t>
            </a:r>
            <a:r>
              <a:rPr lang="en-US" sz="1500" b="1" dirty="0">
                <a:solidFill>
                  <a:srgbClr val="E97132"/>
                </a:solidFill>
                <a:latin typeface="Calibri" pitchFamily="34" charset="0"/>
                <a:ea typeface="Calibri" pitchFamily="34" charset="-122"/>
                <a:cs typeface="Calibri" pitchFamily="34" charset="-120"/>
              </a:rPr>
              <a:t>Ventspils −46%</a:t>
            </a:r>
            <a:r>
              <a:rPr lang="en-US" sz="1500" dirty="0">
                <a:solidFill>
                  <a:srgbClr val="1E2A36"/>
                </a:solidFill>
                <a:latin typeface="Calibri" pitchFamily="34" charset="0"/>
                <a:ea typeface="Calibri" pitchFamily="34" charset="-122"/>
                <a:cs typeface="Calibri" pitchFamily="34" charset="-120"/>
              </a:rPr>
              <a:t>   ·   Liepāja −3%</a:t>
            </a:r>
            <a:endParaRPr lang="en-US" sz="1500" dirty="0"/>
          </a:p>
        </p:txBody>
      </p:sp>
      <p:sp>
        <p:nvSpPr>
          <p:cNvPr id="6" name="Avoti"/>
          <p:cNvSpPr txBox="1"/>
          <p:nvPr/>
        </p:nvSpPr>
        <p:spPr>
          <a:xfrm>
            <a:off x="6217920" y="6400800"/>
            <a:ext cx="4663440" cy="274320"/>
          </a:xfrm>
          <a:prstGeom prst="rect">
            <a:avLst/>
          </a:prstGeom>
          <a:noFill/>
          <a:ln/>
        </p:spPr>
        <p:txBody>
          <a:bodyPr wrap="square" lIns="0" tIns="0" rIns="0" bIns="0" rtlCol="0" anchor="ctr"/>
          <a:lstStyle/>
          <a:p>
            <a:pPr marL="0" indent="0" algn="r">
              <a:buNone/>
            </a:pPr>
            <a:r>
              <a:rPr lang="en-US" sz="900" dirty="0">
                <a:solidFill>
                  <a:srgbClr val="8A96A3"/>
                </a:solidFill>
                <a:latin typeface="Calibri" pitchFamily="34" charset="0"/>
                <a:ea typeface="Calibri" pitchFamily="34" charset="-122"/>
                <a:cs typeface="Calibri" pitchFamily="34" charset="-120"/>
              </a:rPr>
              <a:t>Avots: Ventspils pašvaldības prezentācija, 11.11.2025.</a:t>
            </a:r>
            <a:endParaRPr lang="en-US" sz="9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2600" b="1" dirty="0">
                <a:solidFill>
                  <a:srgbClr val="0E2A47"/>
                </a:solidFill>
                <a:latin typeface="Calibri" pitchFamily="34" charset="0"/>
                <a:ea typeface="Calibri" pitchFamily="34" charset="-122"/>
                <a:cs typeface="Calibri" pitchFamily="34" charset="-120"/>
              </a:rPr>
              <a:t>Kravu apgrozījums Baltijas valstu lielākajās ostās, miljonos tonnu 2019. gads pret 2025. gadu</a:t>
            </a:r>
            <a:endParaRPr lang="en-US" sz="2600" dirty="0"/>
          </a:p>
        </p:txBody>
      </p:sp>
      <p:graphicFrame>
        <p:nvGraphicFramePr>
          <p:cNvPr id="3" name="Kravu diagramma"/>
          <p:cNvGraphicFramePr/>
          <p:nvPr/>
        </p:nvGraphicFramePr>
        <p:xfrm>
          <a:off x="548640" y="1371600"/>
          <a:ext cx="11064240" cy="4160520"/>
        </p:xfrm>
        <a:graphic>
          <a:graphicData uri="http://schemas.openxmlformats.org/drawingml/2006/chart">
            <c:chart xmlns:c="http://schemas.openxmlformats.org/drawingml/2006/chart" xmlns:r="http://schemas.openxmlformats.org/officeDocument/2006/relationships" r:id="rId3"/>
          </a:graphicData>
        </a:graphic>
      </p:graphicFrame>
      <p:sp>
        <p:nvSpPr>
          <p:cNvPr id="4" name="Izmaiņu josla"/>
          <p:cNvSpPr/>
          <p:nvPr/>
        </p:nvSpPr>
        <p:spPr>
          <a:xfrm>
            <a:off x="548640" y="5596128"/>
            <a:ext cx="11064240" cy="502920"/>
          </a:xfrm>
          <a:prstGeom prst="roundRect">
            <a:avLst>
              <a:gd name="adj" fmla="val 21818"/>
            </a:avLst>
          </a:prstGeom>
          <a:solidFill>
            <a:srgbClr val="F2F5F8"/>
          </a:solidFill>
          <a:ln/>
        </p:spPr>
        <p:txBody>
          <a:bodyPr/>
          <a:lstStyle/>
          <a:p>
            <a:endParaRPr lang="lv-LV"/>
          </a:p>
        </p:txBody>
      </p:sp>
      <p:sp>
        <p:nvSpPr>
          <p:cNvPr id="5" name="Izmaiņas"/>
          <p:cNvSpPr txBox="1"/>
          <p:nvPr/>
        </p:nvSpPr>
        <p:spPr>
          <a:xfrm>
            <a:off x="548640" y="5596128"/>
            <a:ext cx="11064240" cy="502920"/>
          </a:xfrm>
          <a:prstGeom prst="rect">
            <a:avLst/>
          </a:prstGeom>
          <a:noFill/>
          <a:ln/>
        </p:spPr>
        <p:txBody>
          <a:bodyPr wrap="square" lIns="0" tIns="0" rIns="0" bIns="0" rtlCol="0" anchor="ctr"/>
          <a:lstStyle/>
          <a:p>
            <a:pPr marL="0" indent="0" algn="ctr">
              <a:buNone/>
            </a:pPr>
            <a:r>
              <a:rPr lang="en-US" sz="1500" dirty="0">
                <a:solidFill>
                  <a:srgbClr val="1E2A36"/>
                </a:solidFill>
                <a:latin typeface="Calibri" pitchFamily="34" charset="0"/>
                <a:ea typeface="Calibri" pitchFamily="34" charset="-122"/>
                <a:cs typeface="Calibri" pitchFamily="34" charset="-120"/>
              </a:rPr>
              <a:t>Izmaiņas 2025 pret 2019:  Klaipēda −16%   ·   Rīga −49%   ·   Tallina −31%   ·   </a:t>
            </a:r>
            <a:r>
              <a:rPr lang="en-US" sz="1500" b="1" dirty="0">
                <a:solidFill>
                  <a:srgbClr val="E97132"/>
                </a:solidFill>
                <a:latin typeface="Calibri" pitchFamily="34" charset="0"/>
                <a:ea typeface="Calibri" pitchFamily="34" charset="-122"/>
                <a:cs typeface="Calibri" pitchFamily="34" charset="-120"/>
              </a:rPr>
              <a:t>Ventspils −58%</a:t>
            </a:r>
            <a:r>
              <a:rPr lang="en-US" sz="1500" dirty="0">
                <a:solidFill>
                  <a:srgbClr val="1E2A36"/>
                </a:solidFill>
                <a:latin typeface="Calibri" pitchFamily="34" charset="0"/>
                <a:ea typeface="Calibri" pitchFamily="34" charset="-122"/>
                <a:cs typeface="Calibri" pitchFamily="34" charset="-120"/>
              </a:rPr>
              <a:t>   ·   Liepāja −6%</a:t>
            </a:r>
            <a:endParaRPr lang="en-US" sz="1500" dirty="0"/>
          </a:p>
        </p:txBody>
      </p:sp>
      <p:sp>
        <p:nvSpPr>
          <p:cNvPr id="6" name="Avoti"/>
          <p:cNvSpPr txBox="1"/>
          <p:nvPr/>
        </p:nvSpPr>
        <p:spPr>
          <a:xfrm>
            <a:off x="6217920" y="6400800"/>
            <a:ext cx="4663440" cy="274320"/>
          </a:xfrm>
          <a:prstGeom prst="rect">
            <a:avLst/>
          </a:prstGeom>
          <a:noFill/>
          <a:ln/>
        </p:spPr>
        <p:txBody>
          <a:bodyPr wrap="square" lIns="0" tIns="0" rIns="0" bIns="0" rtlCol="0" anchor="ctr"/>
          <a:lstStyle/>
          <a:p>
            <a:pPr marL="0" indent="0" algn="r">
              <a:buNone/>
            </a:pPr>
            <a:r>
              <a:rPr lang="en-US" sz="900" dirty="0">
                <a:solidFill>
                  <a:srgbClr val="8A96A3"/>
                </a:solidFill>
                <a:latin typeface="Calibri" pitchFamily="34" charset="0"/>
                <a:ea typeface="Calibri" pitchFamily="34" charset="-122"/>
                <a:cs typeface="Calibri" pitchFamily="34" charset="-120"/>
              </a:rPr>
              <a:t>Avoti: 2019 — Ventspils pašvaldība; 2025 — Ekonomikas ministrija, Klaipēdas un Tallinas ostu dati</a:t>
            </a:r>
            <a:endParaRPr lang="en-US" sz="9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Satiksmes ministrijas pārvaldības sekas Ventspils ostā kopš 2020. gada</a:t>
            </a:r>
            <a:endParaRPr lang="en-US" sz="3000" dirty="0"/>
          </a:p>
        </p:txBody>
      </p:sp>
      <p:sp>
        <p:nvSpPr>
          <p:cNvPr id="3" name="Rinda 1"/>
          <p:cNvSpPr/>
          <p:nvPr/>
        </p:nvSpPr>
        <p:spPr>
          <a:xfrm>
            <a:off x="548640" y="1417320"/>
            <a:ext cx="11064240" cy="576072"/>
          </a:xfrm>
          <a:prstGeom prst="roundRect">
            <a:avLst>
              <a:gd name="adj" fmla="val 19048"/>
            </a:avLst>
          </a:prstGeom>
          <a:solidFill>
            <a:srgbClr val="F2F5F8"/>
          </a:solidFill>
          <a:ln/>
        </p:spPr>
        <p:txBody>
          <a:bodyPr/>
          <a:lstStyle/>
          <a:p>
            <a:endParaRPr lang="lv-LV"/>
          </a:p>
        </p:txBody>
      </p:sp>
      <p:sp>
        <p:nvSpPr>
          <p:cNvPr id="4" name="Marķieris 1"/>
          <p:cNvSpPr/>
          <p:nvPr/>
        </p:nvSpPr>
        <p:spPr>
          <a:xfrm>
            <a:off x="749808" y="1513332"/>
            <a:ext cx="384048" cy="384048"/>
          </a:xfrm>
          <a:prstGeom prst="ellipse">
            <a:avLst/>
          </a:prstGeom>
          <a:solidFill>
            <a:srgbClr val="E97132"/>
          </a:solidFill>
          <a:ln/>
        </p:spPr>
        <p:txBody>
          <a:bodyPr/>
          <a:lstStyle/>
          <a:p>
            <a:endParaRPr lang="lv-LV"/>
          </a:p>
        </p:txBody>
      </p:sp>
      <p:sp>
        <p:nvSpPr>
          <p:cNvPr id="5" name="Marķiera numurs 1"/>
          <p:cNvSpPr txBox="1"/>
          <p:nvPr/>
        </p:nvSpPr>
        <p:spPr>
          <a:xfrm>
            <a:off x="749808" y="151333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Rindas teksts 1"/>
          <p:cNvSpPr txBox="1"/>
          <p:nvPr/>
        </p:nvSpPr>
        <p:spPr>
          <a:xfrm>
            <a:off x="1325880" y="1417320"/>
            <a:ext cx="10058400" cy="576072"/>
          </a:xfrm>
          <a:prstGeom prst="rect">
            <a:avLst/>
          </a:prstGeom>
          <a:noFill/>
          <a:ln/>
        </p:spPr>
        <p:txBody>
          <a:bodyPr wrap="square" lIns="0" tIns="0" rIns="0" bIns="0" rtlCol="0" anchor="ctr"/>
          <a:lstStyle/>
          <a:p>
            <a:pPr marL="0" indent="0">
              <a:buNone/>
            </a:pPr>
            <a:r>
              <a:rPr lang="en-US" sz="1500" dirty="0">
                <a:solidFill>
                  <a:srgbClr val="1E2A36"/>
                </a:solidFill>
                <a:latin typeface="Calibri" pitchFamily="34" charset="0"/>
                <a:ea typeface="Calibri" pitchFamily="34" charset="-122"/>
                <a:cs typeface="Calibri" pitchFamily="34" charset="-120"/>
              </a:rPr>
              <a:t>Darba vietu kritums ostā par ~1000 nodarbinātajiem.</a:t>
            </a:r>
            <a:endParaRPr lang="en-US" sz="1500" dirty="0"/>
          </a:p>
        </p:txBody>
      </p:sp>
      <p:sp>
        <p:nvSpPr>
          <p:cNvPr id="7" name="Rinda 2"/>
          <p:cNvSpPr/>
          <p:nvPr/>
        </p:nvSpPr>
        <p:spPr>
          <a:xfrm>
            <a:off x="548640" y="2121408"/>
            <a:ext cx="11064240" cy="576072"/>
          </a:xfrm>
          <a:prstGeom prst="roundRect">
            <a:avLst>
              <a:gd name="adj" fmla="val 19048"/>
            </a:avLst>
          </a:prstGeom>
          <a:solidFill>
            <a:srgbClr val="F2F5F8"/>
          </a:solidFill>
          <a:ln/>
        </p:spPr>
        <p:txBody>
          <a:bodyPr/>
          <a:lstStyle/>
          <a:p>
            <a:endParaRPr lang="lv-LV"/>
          </a:p>
        </p:txBody>
      </p:sp>
      <p:sp>
        <p:nvSpPr>
          <p:cNvPr id="8" name="Marķieris 2"/>
          <p:cNvSpPr/>
          <p:nvPr/>
        </p:nvSpPr>
        <p:spPr>
          <a:xfrm>
            <a:off x="749808" y="2217420"/>
            <a:ext cx="384048" cy="384048"/>
          </a:xfrm>
          <a:prstGeom prst="ellipse">
            <a:avLst/>
          </a:prstGeom>
          <a:solidFill>
            <a:srgbClr val="E97132"/>
          </a:solidFill>
          <a:ln/>
        </p:spPr>
        <p:txBody>
          <a:bodyPr/>
          <a:lstStyle/>
          <a:p>
            <a:endParaRPr lang="lv-LV"/>
          </a:p>
        </p:txBody>
      </p:sp>
      <p:sp>
        <p:nvSpPr>
          <p:cNvPr id="9" name="Marķiera numurs 2"/>
          <p:cNvSpPr txBox="1"/>
          <p:nvPr/>
        </p:nvSpPr>
        <p:spPr>
          <a:xfrm>
            <a:off x="749808" y="221742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Rindas teksts 2"/>
          <p:cNvSpPr txBox="1"/>
          <p:nvPr/>
        </p:nvSpPr>
        <p:spPr>
          <a:xfrm>
            <a:off x="1325880" y="2121408"/>
            <a:ext cx="10058400" cy="576072"/>
          </a:xfrm>
          <a:prstGeom prst="rect">
            <a:avLst/>
          </a:prstGeom>
          <a:noFill/>
          <a:ln/>
        </p:spPr>
        <p:txBody>
          <a:bodyPr wrap="square" lIns="0" tIns="0" rIns="0" bIns="0" rtlCol="0" anchor="ctr"/>
          <a:lstStyle/>
          <a:p>
            <a:pPr marL="0" indent="0">
              <a:buNone/>
            </a:pPr>
            <a:r>
              <a:rPr lang="en-US" sz="1500" dirty="0">
                <a:solidFill>
                  <a:srgbClr val="1E2A36"/>
                </a:solidFill>
                <a:latin typeface="Calibri" pitchFamily="34" charset="0"/>
                <a:ea typeface="Calibri" pitchFamily="34" charset="-122"/>
                <a:cs typeface="Calibri" pitchFamily="34" charset="-120"/>
              </a:rPr>
              <a:t>Apturēta ražošanas attīstības projektu virzīšana – Satiksmes ministrijas uzstādījums.</a:t>
            </a:r>
            <a:endParaRPr lang="en-US" sz="1500" dirty="0"/>
          </a:p>
        </p:txBody>
      </p:sp>
      <p:sp>
        <p:nvSpPr>
          <p:cNvPr id="11" name="Rinda 3"/>
          <p:cNvSpPr/>
          <p:nvPr/>
        </p:nvSpPr>
        <p:spPr>
          <a:xfrm>
            <a:off x="548640" y="2825496"/>
            <a:ext cx="11064240" cy="576072"/>
          </a:xfrm>
          <a:prstGeom prst="roundRect">
            <a:avLst>
              <a:gd name="adj" fmla="val 19048"/>
            </a:avLst>
          </a:prstGeom>
          <a:solidFill>
            <a:srgbClr val="F2F5F8"/>
          </a:solidFill>
          <a:ln/>
        </p:spPr>
        <p:txBody>
          <a:bodyPr/>
          <a:lstStyle/>
          <a:p>
            <a:endParaRPr lang="lv-LV"/>
          </a:p>
        </p:txBody>
      </p:sp>
      <p:sp>
        <p:nvSpPr>
          <p:cNvPr id="12" name="Marķieris 3"/>
          <p:cNvSpPr/>
          <p:nvPr/>
        </p:nvSpPr>
        <p:spPr>
          <a:xfrm>
            <a:off x="749808" y="2921508"/>
            <a:ext cx="384048" cy="384048"/>
          </a:xfrm>
          <a:prstGeom prst="ellipse">
            <a:avLst/>
          </a:prstGeom>
          <a:solidFill>
            <a:srgbClr val="E97132"/>
          </a:solidFill>
          <a:ln/>
        </p:spPr>
        <p:txBody>
          <a:bodyPr/>
          <a:lstStyle/>
          <a:p>
            <a:endParaRPr lang="lv-LV"/>
          </a:p>
        </p:txBody>
      </p:sp>
      <p:sp>
        <p:nvSpPr>
          <p:cNvPr id="13" name="Marķiera numurs 3"/>
          <p:cNvSpPr txBox="1"/>
          <p:nvPr/>
        </p:nvSpPr>
        <p:spPr>
          <a:xfrm>
            <a:off x="749808" y="2921508"/>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Rindas teksts 3"/>
          <p:cNvSpPr txBox="1"/>
          <p:nvPr/>
        </p:nvSpPr>
        <p:spPr>
          <a:xfrm>
            <a:off x="1325880" y="2825496"/>
            <a:ext cx="10058400" cy="576072"/>
          </a:xfrm>
          <a:prstGeom prst="rect">
            <a:avLst/>
          </a:prstGeom>
          <a:noFill/>
          <a:ln/>
        </p:spPr>
        <p:txBody>
          <a:bodyPr wrap="square" lIns="0" tIns="0" rIns="0" bIns="0" rtlCol="0" anchor="ctr"/>
          <a:lstStyle/>
          <a:p>
            <a:pPr marL="0" indent="0">
              <a:buNone/>
            </a:pPr>
            <a:r>
              <a:rPr lang="en-US" sz="1500" dirty="0">
                <a:solidFill>
                  <a:srgbClr val="1E2A36"/>
                </a:solidFill>
                <a:latin typeface="Calibri" pitchFamily="34" charset="0"/>
                <a:ea typeface="Calibri" pitchFamily="34" charset="-122"/>
                <a:cs typeface="Calibri" pitchFamily="34" charset="-120"/>
              </a:rPr>
              <a:t>2020. gadā Brīvostas valde atteicās no jau atbalstīta investīciju projekta  īstenošanas un ERAF finansējuma 1,5 miljona eiro apmērā VATP 8. ēkas būvniecībai. Tādējādi brīvosta neieguva vismaz 30 jaunas darba vietas.</a:t>
            </a:r>
            <a:endParaRPr lang="en-US" sz="1500" dirty="0"/>
          </a:p>
        </p:txBody>
      </p:sp>
      <p:sp>
        <p:nvSpPr>
          <p:cNvPr id="15" name="Rinda 4"/>
          <p:cNvSpPr/>
          <p:nvPr/>
        </p:nvSpPr>
        <p:spPr>
          <a:xfrm>
            <a:off x="548640" y="3529584"/>
            <a:ext cx="11064240" cy="576072"/>
          </a:xfrm>
          <a:prstGeom prst="roundRect">
            <a:avLst>
              <a:gd name="adj" fmla="val 19048"/>
            </a:avLst>
          </a:prstGeom>
          <a:solidFill>
            <a:srgbClr val="F2F5F8"/>
          </a:solidFill>
          <a:ln/>
        </p:spPr>
        <p:txBody>
          <a:bodyPr/>
          <a:lstStyle/>
          <a:p>
            <a:endParaRPr lang="lv-LV"/>
          </a:p>
        </p:txBody>
      </p:sp>
      <p:sp>
        <p:nvSpPr>
          <p:cNvPr id="16" name="Marķieris 4"/>
          <p:cNvSpPr/>
          <p:nvPr/>
        </p:nvSpPr>
        <p:spPr>
          <a:xfrm>
            <a:off x="749808" y="3625596"/>
            <a:ext cx="384048" cy="384048"/>
          </a:xfrm>
          <a:prstGeom prst="ellipse">
            <a:avLst/>
          </a:prstGeom>
          <a:solidFill>
            <a:srgbClr val="E97132"/>
          </a:solidFill>
          <a:ln/>
        </p:spPr>
        <p:txBody>
          <a:bodyPr/>
          <a:lstStyle/>
          <a:p>
            <a:endParaRPr lang="lv-LV"/>
          </a:p>
        </p:txBody>
      </p:sp>
      <p:sp>
        <p:nvSpPr>
          <p:cNvPr id="17" name="Marķiera numurs 4"/>
          <p:cNvSpPr txBox="1"/>
          <p:nvPr/>
        </p:nvSpPr>
        <p:spPr>
          <a:xfrm>
            <a:off x="749808" y="362559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Rindas teksts 4"/>
          <p:cNvSpPr txBox="1"/>
          <p:nvPr/>
        </p:nvSpPr>
        <p:spPr>
          <a:xfrm>
            <a:off x="1325880" y="3529584"/>
            <a:ext cx="10058400" cy="576072"/>
          </a:xfrm>
          <a:prstGeom prst="rect">
            <a:avLst/>
          </a:prstGeom>
          <a:noFill/>
          <a:ln/>
        </p:spPr>
        <p:txBody>
          <a:bodyPr wrap="square" lIns="0" tIns="0" rIns="0" bIns="0" rtlCol="0" anchor="ctr"/>
          <a:lstStyle/>
          <a:p>
            <a:pPr marL="0" indent="0">
              <a:buNone/>
            </a:pPr>
            <a:r>
              <a:rPr lang="en-US" sz="1500" dirty="0">
                <a:solidFill>
                  <a:srgbClr val="1E2A36"/>
                </a:solidFill>
                <a:latin typeface="Calibri" pitchFamily="34" charset="0"/>
                <a:ea typeface="Calibri" pitchFamily="34" charset="-122"/>
                <a:cs typeface="Calibri" pitchFamily="34" charset="-120"/>
              </a:rPr>
              <a:t>Kravu apgrozījuma kritums vairāk kā 2 reizes.</a:t>
            </a:r>
            <a:endParaRPr lang="en-US" sz="1500" dirty="0"/>
          </a:p>
        </p:txBody>
      </p:sp>
      <p:sp>
        <p:nvSpPr>
          <p:cNvPr id="19" name="Rinda 5"/>
          <p:cNvSpPr/>
          <p:nvPr/>
        </p:nvSpPr>
        <p:spPr>
          <a:xfrm>
            <a:off x="548640" y="4233672"/>
            <a:ext cx="11064240" cy="576072"/>
          </a:xfrm>
          <a:prstGeom prst="roundRect">
            <a:avLst>
              <a:gd name="adj" fmla="val 19048"/>
            </a:avLst>
          </a:prstGeom>
          <a:solidFill>
            <a:srgbClr val="F2F5F8"/>
          </a:solidFill>
          <a:ln/>
        </p:spPr>
        <p:txBody>
          <a:bodyPr/>
          <a:lstStyle/>
          <a:p>
            <a:endParaRPr lang="lv-LV"/>
          </a:p>
        </p:txBody>
      </p:sp>
      <p:sp>
        <p:nvSpPr>
          <p:cNvPr id="20" name="Marķieris 5"/>
          <p:cNvSpPr/>
          <p:nvPr/>
        </p:nvSpPr>
        <p:spPr>
          <a:xfrm>
            <a:off x="749808" y="4329684"/>
            <a:ext cx="384048" cy="384048"/>
          </a:xfrm>
          <a:prstGeom prst="ellipse">
            <a:avLst/>
          </a:prstGeom>
          <a:solidFill>
            <a:srgbClr val="E97132"/>
          </a:solidFill>
          <a:ln/>
        </p:spPr>
        <p:txBody>
          <a:bodyPr/>
          <a:lstStyle/>
          <a:p>
            <a:endParaRPr lang="lv-LV"/>
          </a:p>
        </p:txBody>
      </p:sp>
      <p:sp>
        <p:nvSpPr>
          <p:cNvPr id="21" name="Marķiera numurs 5"/>
          <p:cNvSpPr txBox="1"/>
          <p:nvPr/>
        </p:nvSpPr>
        <p:spPr>
          <a:xfrm>
            <a:off x="749808" y="432968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Rindas teksts 5"/>
          <p:cNvSpPr txBox="1"/>
          <p:nvPr/>
        </p:nvSpPr>
        <p:spPr>
          <a:xfrm>
            <a:off x="1325880" y="4233672"/>
            <a:ext cx="10058400" cy="576072"/>
          </a:xfrm>
          <a:prstGeom prst="rect">
            <a:avLst/>
          </a:prstGeom>
          <a:noFill/>
          <a:ln/>
        </p:spPr>
        <p:txBody>
          <a:bodyPr wrap="square" lIns="0" tIns="0" rIns="0" bIns="0" rtlCol="0" anchor="ctr"/>
          <a:lstStyle/>
          <a:p>
            <a:pPr marL="0" indent="0">
              <a:buNone/>
            </a:pPr>
            <a:r>
              <a:rPr lang="en-US" sz="1500" dirty="0">
                <a:solidFill>
                  <a:srgbClr val="1E2A36"/>
                </a:solidFill>
                <a:latin typeface="Calibri" pitchFamily="34" charset="0"/>
                <a:ea typeface="Calibri" pitchFamily="34" charset="-122"/>
                <a:cs typeface="Calibri" pitchFamily="34" charset="-120"/>
              </a:rPr>
              <a:t>2020. gadā par brīvostas pārvaldnieku iecelts cilvēks bez pieredzes un zināšanām ostu pārvaldībā.</a:t>
            </a:r>
            <a:endParaRPr lang="en-US" sz="1500" dirty="0"/>
          </a:p>
        </p:txBody>
      </p:sp>
      <p:sp>
        <p:nvSpPr>
          <p:cNvPr id="23" name="Rinda 6"/>
          <p:cNvSpPr/>
          <p:nvPr/>
        </p:nvSpPr>
        <p:spPr>
          <a:xfrm>
            <a:off x="548640" y="4937760"/>
            <a:ext cx="11064240" cy="576072"/>
          </a:xfrm>
          <a:prstGeom prst="roundRect">
            <a:avLst>
              <a:gd name="adj" fmla="val 19048"/>
            </a:avLst>
          </a:prstGeom>
          <a:solidFill>
            <a:srgbClr val="F2F5F8"/>
          </a:solidFill>
          <a:ln/>
        </p:spPr>
        <p:txBody>
          <a:bodyPr/>
          <a:lstStyle/>
          <a:p>
            <a:endParaRPr lang="lv-LV"/>
          </a:p>
        </p:txBody>
      </p:sp>
      <p:sp>
        <p:nvSpPr>
          <p:cNvPr id="24" name="Marķieris 6"/>
          <p:cNvSpPr/>
          <p:nvPr/>
        </p:nvSpPr>
        <p:spPr>
          <a:xfrm>
            <a:off x="749808" y="5033772"/>
            <a:ext cx="384048" cy="384048"/>
          </a:xfrm>
          <a:prstGeom prst="ellipse">
            <a:avLst/>
          </a:prstGeom>
          <a:solidFill>
            <a:srgbClr val="E97132"/>
          </a:solidFill>
          <a:ln/>
        </p:spPr>
        <p:txBody>
          <a:bodyPr/>
          <a:lstStyle/>
          <a:p>
            <a:endParaRPr lang="lv-LV"/>
          </a:p>
        </p:txBody>
      </p:sp>
      <p:sp>
        <p:nvSpPr>
          <p:cNvPr id="25" name="Marķiera numurs 6"/>
          <p:cNvSpPr txBox="1"/>
          <p:nvPr/>
        </p:nvSpPr>
        <p:spPr>
          <a:xfrm>
            <a:off x="749808" y="503377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Rindas teksts 6"/>
          <p:cNvSpPr txBox="1"/>
          <p:nvPr/>
        </p:nvSpPr>
        <p:spPr>
          <a:xfrm>
            <a:off x="1325880" y="4937760"/>
            <a:ext cx="10058400" cy="576072"/>
          </a:xfrm>
          <a:prstGeom prst="rect">
            <a:avLst/>
          </a:prstGeom>
          <a:noFill/>
          <a:ln/>
        </p:spPr>
        <p:txBody>
          <a:bodyPr wrap="square" lIns="0" tIns="0" rIns="0" bIns="0" rtlCol="0" anchor="ctr"/>
          <a:lstStyle/>
          <a:p>
            <a:pPr marL="0" indent="0">
              <a:buNone/>
            </a:pPr>
            <a:r>
              <a:rPr lang="en-US" sz="1500" b="1" dirty="0">
                <a:solidFill>
                  <a:srgbClr val="1E2A36"/>
                </a:solidFill>
                <a:latin typeface="Calibri" pitchFamily="34" charset="0"/>
                <a:ea typeface="Calibri" pitchFamily="34" charset="-122"/>
                <a:cs typeface="Calibri" pitchFamily="34" charset="-120"/>
              </a:rPr>
              <a:t>2 gadus, 4 mēnešus un 3 dienas </a:t>
            </a:r>
            <a:r>
              <a:rPr lang="en-US" sz="1500" dirty="0">
                <a:solidFill>
                  <a:srgbClr val="1E2A36"/>
                </a:solidFill>
                <a:latin typeface="Calibri" pitchFamily="34" charset="0"/>
                <a:ea typeface="Calibri" pitchFamily="34" charset="-122"/>
                <a:cs typeface="Calibri" pitchFamily="34" charset="-120"/>
              </a:rPr>
              <a:t>(no 2023. gada 28. februāra līdz 2025. gada 1. jūlijam) brīvostā vispār nebija iecelts pārvaldnieks.</a:t>
            </a:r>
            <a:endParaRPr lang="en-US" sz="1500" dirty="0"/>
          </a:p>
        </p:txBody>
      </p:sp>
      <p:sp>
        <p:nvSpPr>
          <p:cNvPr id="27" name="Rinda 7"/>
          <p:cNvSpPr/>
          <p:nvPr/>
        </p:nvSpPr>
        <p:spPr>
          <a:xfrm>
            <a:off x="548640" y="5641848"/>
            <a:ext cx="11064240" cy="576072"/>
          </a:xfrm>
          <a:prstGeom prst="roundRect">
            <a:avLst>
              <a:gd name="adj" fmla="val 19048"/>
            </a:avLst>
          </a:prstGeom>
          <a:solidFill>
            <a:srgbClr val="FDEEE5"/>
          </a:solidFill>
          <a:ln/>
        </p:spPr>
        <p:txBody>
          <a:bodyPr/>
          <a:lstStyle/>
          <a:p>
            <a:endParaRPr lang="lv-LV"/>
          </a:p>
        </p:txBody>
      </p:sp>
      <p:sp>
        <p:nvSpPr>
          <p:cNvPr id="28" name="Marķieris 7"/>
          <p:cNvSpPr/>
          <p:nvPr/>
        </p:nvSpPr>
        <p:spPr>
          <a:xfrm>
            <a:off x="749808" y="5737860"/>
            <a:ext cx="384048" cy="384048"/>
          </a:xfrm>
          <a:prstGeom prst="ellipse">
            <a:avLst/>
          </a:prstGeom>
          <a:solidFill>
            <a:srgbClr val="E97132"/>
          </a:solidFill>
          <a:ln/>
        </p:spPr>
        <p:txBody>
          <a:bodyPr/>
          <a:lstStyle/>
          <a:p>
            <a:endParaRPr lang="lv-LV"/>
          </a:p>
        </p:txBody>
      </p:sp>
      <p:sp>
        <p:nvSpPr>
          <p:cNvPr id="29" name="Marķiera numurs 7"/>
          <p:cNvSpPr txBox="1"/>
          <p:nvPr/>
        </p:nvSpPr>
        <p:spPr>
          <a:xfrm>
            <a:off x="749808" y="573786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0" name="Rindas teksts 7"/>
          <p:cNvSpPr txBox="1"/>
          <p:nvPr/>
        </p:nvSpPr>
        <p:spPr>
          <a:xfrm>
            <a:off x="1325880" y="5641848"/>
            <a:ext cx="10058400" cy="576072"/>
          </a:xfrm>
          <a:prstGeom prst="rect">
            <a:avLst/>
          </a:prstGeom>
          <a:noFill/>
          <a:ln/>
        </p:spPr>
        <p:txBody>
          <a:bodyPr wrap="square" lIns="0" tIns="0" rIns="0" bIns="0" rtlCol="0" anchor="ctr"/>
          <a:lstStyle/>
          <a:p>
            <a:pPr marL="0" indent="0">
              <a:buNone/>
            </a:pPr>
            <a:r>
              <a:rPr lang="en-US" sz="1500" b="1" dirty="0">
                <a:solidFill>
                  <a:srgbClr val="1E2A36"/>
                </a:solidFill>
                <a:latin typeface="Calibri" pitchFamily="34" charset="0"/>
                <a:ea typeface="Calibri" pitchFamily="34" charset="-122"/>
                <a:cs typeface="Calibri" pitchFamily="34" charset="-120"/>
              </a:rPr>
              <a:t>Kopš 2025. gada janvāra valdes sastāvā trūkst Satiksmes ministrijas pārstāvis un nav arī valdes priekšsēdētājs - vairāk kā 9 mēnešus! </a:t>
            </a:r>
            <a:endParaRPr lang="en-US" sz="1500" dirty="0"/>
          </a:p>
        </p:txBody>
      </p:sp>
      <p:sp>
        <p:nvSpPr>
          <p:cNvPr id="31"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Finanšu situācija pēc 2020. gada</a:t>
            </a:r>
            <a:endParaRPr lang="en-US" sz="3000" dirty="0"/>
          </a:p>
        </p:txBody>
      </p:sp>
      <p:sp>
        <p:nvSpPr>
          <p:cNvPr id="3" name="Fakts 1"/>
          <p:cNvSpPr/>
          <p:nvPr/>
        </p:nvSpPr>
        <p:spPr>
          <a:xfrm>
            <a:off x="548640" y="1371600"/>
            <a:ext cx="3596640" cy="1920240"/>
          </a:xfrm>
          <a:prstGeom prst="roundRect">
            <a:avLst>
              <a:gd name="adj" fmla="val 5714"/>
            </a:avLst>
          </a:prstGeom>
          <a:solidFill>
            <a:srgbClr val="FBE3DE"/>
          </a:solidFill>
          <a:ln/>
        </p:spPr>
        <p:txBody>
          <a:bodyPr/>
          <a:lstStyle/>
          <a:p>
            <a:endParaRPr lang="lv-LV"/>
          </a:p>
        </p:txBody>
      </p:sp>
      <p:sp>
        <p:nvSpPr>
          <p:cNvPr id="4" name="Marķieris 1"/>
          <p:cNvSpPr/>
          <p:nvPr/>
        </p:nvSpPr>
        <p:spPr>
          <a:xfrm>
            <a:off x="777240" y="1554480"/>
            <a:ext cx="347472" cy="347472"/>
          </a:xfrm>
          <a:prstGeom prst="ellipse">
            <a:avLst/>
          </a:prstGeom>
          <a:solidFill>
            <a:srgbClr val="B73A2A"/>
          </a:solidFill>
          <a:ln/>
        </p:spPr>
        <p:txBody>
          <a:bodyPr/>
          <a:lstStyle/>
          <a:p>
            <a:endParaRPr lang="lv-LV"/>
          </a:p>
        </p:txBody>
      </p:sp>
      <p:sp>
        <p:nvSpPr>
          <p:cNvPr id="5" name="Marķiera numurs 1"/>
          <p:cNvSpPr txBox="1"/>
          <p:nvPr/>
        </p:nvSpPr>
        <p:spPr>
          <a:xfrm>
            <a:off x="777240" y="1554480"/>
            <a:ext cx="347472" cy="34747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Fakta teksts 1"/>
          <p:cNvSpPr txBox="1"/>
          <p:nvPr/>
        </p:nvSpPr>
        <p:spPr>
          <a:xfrm>
            <a:off x="777240" y="1984248"/>
            <a:ext cx="3139440" cy="1234440"/>
          </a:xfrm>
          <a:prstGeom prst="rect">
            <a:avLst/>
          </a:prstGeom>
          <a:noFill/>
          <a:ln/>
        </p:spPr>
        <p:txBody>
          <a:bodyPr wrap="square" lIns="0" tIns="0" rIns="0" bIns="0" rtlCol="0" anchor="t"/>
          <a:lstStyle/>
          <a:p>
            <a:pPr marL="0" indent="0">
              <a:buNone/>
            </a:pPr>
            <a:r>
              <a:rPr lang="en-US" sz="1400" dirty="0">
                <a:solidFill>
                  <a:srgbClr val="1E2A36"/>
                </a:solidFill>
                <a:latin typeface="Calibri" pitchFamily="34" charset="0"/>
                <a:ea typeface="Calibri" pitchFamily="34" charset="-122"/>
                <a:cs typeface="Calibri" pitchFamily="34" charset="-120"/>
              </a:rPr>
              <a:t>2024. gadā pirmo reizi gads tiek noslēgts ar izdevumiem, kas pārsniedz ienākumus</a:t>
            </a:r>
            <a:endParaRPr lang="en-US" sz="1400" dirty="0"/>
          </a:p>
        </p:txBody>
      </p:sp>
      <p:sp>
        <p:nvSpPr>
          <p:cNvPr id="7" name="Fakts 2"/>
          <p:cNvSpPr/>
          <p:nvPr/>
        </p:nvSpPr>
        <p:spPr>
          <a:xfrm>
            <a:off x="4282440" y="1371600"/>
            <a:ext cx="3596640" cy="1920240"/>
          </a:xfrm>
          <a:prstGeom prst="roundRect">
            <a:avLst>
              <a:gd name="adj" fmla="val 5714"/>
            </a:avLst>
          </a:prstGeom>
          <a:solidFill>
            <a:srgbClr val="F2F5F8"/>
          </a:solidFill>
          <a:ln/>
        </p:spPr>
        <p:txBody>
          <a:bodyPr/>
          <a:lstStyle/>
          <a:p>
            <a:endParaRPr lang="lv-LV"/>
          </a:p>
        </p:txBody>
      </p:sp>
      <p:sp>
        <p:nvSpPr>
          <p:cNvPr id="8" name="Marķieris 2"/>
          <p:cNvSpPr/>
          <p:nvPr/>
        </p:nvSpPr>
        <p:spPr>
          <a:xfrm>
            <a:off x="4511040" y="1554480"/>
            <a:ext cx="347472" cy="347472"/>
          </a:xfrm>
          <a:prstGeom prst="ellipse">
            <a:avLst/>
          </a:prstGeom>
          <a:solidFill>
            <a:srgbClr val="E97132"/>
          </a:solidFill>
          <a:ln/>
        </p:spPr>
        <p:txBody>
          <a:bodyPr/>
          <a:lstStyle/>
          <a:p>
            <a:endParaRPr lang="lv-LV"/>
          </a:p>
        </p:txBody>
      </p:sp>
      <p:sp>
        <p:nvSpPr>
          <p:cNvPr id="9" name="Marķiera numurs 2"/>
          <p:cNvSpPr txBox="1"/>
          <p:nvPr/>
        </p:nvSpPr>
        <p:spPr>
          <a:xfrm>
            <a:off x="4511040" y="1554480"/>
            <a:ext cx="347472" cy="34747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Fakta teksts 2"/>
          <p:cNvSpPr txBox="1"/>
          <p:nvPr/>
        </p:nvSpPr>
        <p:spPr>
          <a:xfrm>
            <a:off x="4511040" y="1984248"/>
            <a:ext cx="3139440" cy="1234440"/>
          </a:xfrm>
          <a:prstGeom prst="rect">
            <a:avLst/>
          </a:prstGeom>
          <a:noFill/>
          <a:ln/>
        </p:spPr>
        <p:txBody>
          <a:bodyPr wrap="square" lIns="0" tIns="0" rIns="0" bIns="0" rtlCol="0" anchor="t"/>
          <a:lstStyle/>
          <a:p>
            <a:pPr marL="0" indent="0">
              <a:buNone/>
            </a:pPr>
            <a:r>
              <a:rPr lang="en-US" sz="1400" dirty="0">
                <a:solidFill>
                  <a:srgbClr val="1E2A36"/>
                </a:solidFill>
                <a:latin typeface="Calibri" pitchFamily="34" charset="0"/>
                <a:ea typeface="Calibri" pitchFamily="34" charset="-122"/>
                <a:cs typeface="Calibri" pitchFamily="34" charset="-120"/>
              </a:rPr>
              <a:t>Viens no kredītiem finansēts Valsts kasē ar 8,1% likmi, kas ir gandrīz divreiz lielāka par jebkuru citu brīvostas aizdevumu likmi un ir netipiski augsta pie esošajām EURIBOR likmēm</a:t>
            </a:r>
            <a:endParaRPr lang="en-US" sz="1400" dirty="0"/>
          </a:p>
        </p:txBody>
      </p:sp>
      <p:sp>
        <p:nvSpPr>
          <p:cNvPr id="11" name="Fakts 3"/>
          <p:cNvSpPr/>
          <p:nvPr/>
        </p:nvSpPr>
        <p:spPr>
          <a:xfrm>
            <a:off x="8016240" y="1371600"/>
            <a:ext cx="3596640" cy="1920240"/>
          </a:xfrm>
          <a:prstGeom prst="roundRect">
            <a:avLst>
              <a:gd name="adj" fmla="val 5714"/>
            </a:avLst>
          </a:prstGeom>
          <a:solidFill>
            <a:srgbClr val="F2F5F8"/>
          </a:solidFill>
          <a:ln/>
        </p:spPr>
        <p:txBody>
          <a:bodyPr/>
          <a:lstStyle/>
          <a:p>
            <a:endParaRPr lang="lv-LV"/>
          </a:p>
        </p:txBody>
      </p:sp>
      <p:sp>
        <p:nvSpPr>
          <p:cNvPr id="12" name="Marķieris 3"/>
          <p:cNvSpPr/>
          <p:nvPr/>
        </p:nvSpPr>
        <p:spPr>
          <a:xfrm>
            <a:off x="8244840" y="1554480"/>
            <a:ext cx="347472" cy="347472"/>
          </a:xfrm>
          <a:prstGeom prst="ellipse">
            <a:avLst/>
          </a:prstGeom>
          <a:solidFill>
            <a:srgbClr val="E97132"/>
          </a:solidFill>
          <a:ln/>
        </p:spPr>
        <p:txBody>
          <a:bodyPr/>
          <a:lstStyle/>
          <a:p>
            <a:endParaRPr lang="lv-LV"/>
          </a:p>
        </p:txBody>
      </p:sp>
      <p:sp>
        <p:nvSpPr>
          <p:cNvPr id="13" name="Marķiera numurs 3"/>
          <p:cNvSpPr txBox="1"/>
          <p:nvPr/>
        </p:nvSpPr>
        <p:spPr>
          <a:xfrm>
            <a:off x="8244840" y="1554480"/>
            <a:ext cx="347472" cy="34747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Fakta teksts 3"/>
          <p:cNvSpPr txBox="1"/>
          <p:nvPr/>
        </p:nvSpPr>
        <p:spPr>
          <a:xfrm>
            <a:off x="8244840" y="1984248"/>
            <a:ext cx="3139440" cy="1234440"/>
          </a:xfrm>
          <a:prstGeom prst="rect">
            <a:avLst/>
          </a:prstGeom>
          <a:noFill/>
          <a:ln/>
        </p:spPr>
        <p:txBody>
          <a:bodyPr wrap="square" lIns="0" tIns="0" rIns="0" bIns="0" rtlCol="0" anchor="t"/>
          <a:lstStyle/>
          <a:p>
            <a:pPr marL="0" indent="0">
              <a:buNone/>
            </a:pPr>
            <a:r>
              <a:rPr lang="en-US" sz="1400" dirty="0">
                <a:solidFill>
                  <a:srgbClr val="1E2A36"/>
                </a:solidFill>
                <a:latin typeface="Calibri" pitchFamily="34" charset="0"/>
                <a:ea typeface="Calibri" pitchFamily="34" charset="-122"/>
                <a:cs typeface="Calibri" pitchFamily="34" charset="-120"/>
              </a:rPr>
              <a:t>Šobrīd ir atlikti Valsts kases aizdevumu pamatsummas maksājumi</a:t>
            </a:r>
            <a:endParaRPr lang="en-US" sz="1400" dirty="0"/>
          </a:p>
        </p:txBody>
      </p:sp>
      <p:graphicFrame>
        <p:nvGraphicFramePr>
          <p:cNvPr id="15" name="Finanšu tabula"/>
          <p:cNvGraphicFramePr>
            <a:graphicFrameLocks noGrp="1"/>
          </p:cNvGraphicFramePr>
          <p:nvPr>
            <p:extLst>
              <p:ext uri="{D42A27DB-BD31-4B8C-83A1-F6EECF244321}">
                <p14:modId xmlns:p14="http://schemas.microsoft.com/office/powerpoint/2010/main" val="1579011935"/>
              </p:ext>
            </p:extLst>
          </p:nvPr>
        </p:nvGraphicFramePr>
        <p:xfrm>
          <a:off x="548640" y="3520440"/>
          <a:ext cx="11064240" cy="914400"/>
        </p:xfrm>
        <a:graphic>
          <a:graphicData uri="http://schemas.openxmlformats.org/drawingml/2006/table">
            <a:tbl>
              <a:tblPr/>
              <a:tblGrid>
                <a:gridCol w="420624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3000">
                  <a:extLst>
                    <a:ext uri="{9D8B030D-6E8A-4147-A177-3AD203B41FA5}">
                      <a16:colId xmlns:a16="http://schemas.microsoft.com/office/drawing/2014/main" val="20006"/>
                    </a:ext>
                  </a:extLst>
                </a:gridCol>
              </a:tblGrid>
              <a:tr h="566928">
                <a:tc>
                  <a:txBody>
                    <a:bodyPr/>
                    <a:lstStyle/>
                    <a:p>
                      <a:pPr marL="0" indent="0" algn="l">
                        <a:buNone/>
                      </a:pPr>
                      <a:r>
                        <a:rPr lang="en-US" sz="1600" b="1" dirty="0">
                          <a:solidFill>
                            <a:srgbClr val="FFFFFF"/>
                          </a:solidFill>
                          <a:latin typeface="Calibri" pitchFamily="34" charset="0"/>
                          <a:ea typeface="Calibri" pitchFamily="34" charset="-122"/>
                          <a:cs typeface="Calibri" pitchFamily="34" charset="-120"/>
                        </a:rPr>
                        <a:t>Gads</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2020</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2021</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2022</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2023</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2024</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tc>
                  <a:txBody>
                    <a:bodyPr/>
                    <a:lstStyle/>
                    <a:p>
                      <a:pPr marL="0" indent="0" algn="r">
                        <a:buNone/>
                      </a:pPr>
                      <a:r>
                        <a:rPr lang="en-US" sz="1600" b="1" dirty="0">
                          <a:solidFill>
                            <a:srgbClr val="FFFFFF"/>
                          </a:solidFill>
                          <a:latin typeface="Calibri" pitchFamily="34" charset="0"/>
                          <a:ea typeface="Calibri" pitchFamily="34" charset="-122"/>
                          <a:cs typeface="Calibri" pitchFamily="34" charset="-120"/>
                        </a:rPr>
                        <a:t>2025*</a:t>
                      </a:r>
                      <a:endParaRPr lang="en-US" sz="1600" dirty="0">
                        <a:latin typeface="Calibri" charset="0"/>
                        <a:ea typeface="Calibri" charset="0"/>
                        <a:cs typeface="Calibri" charset="0"/>
                      </a:endParaRPr>
                    </a:p>
                  </a:txBody>
                  <a:tcPr marL="101600" marR="101600" marT="50800" marB="50800" anchor="ctr">
                    <a:lnL w="0" cap="flat" cmpd="sng" algn="ctr">
                      <a:noFill/>
                    </a:lnL>
                    <a:lnR w="0" cap="flat" cmpd="sng" algn="ctr">
                      <a:noFill/>
                    </a:lnR>
                    <a:lnT w="0" cap="flat" cmpd="sng" algn="ctr">
                      <a:noFill/>
                    </a:lnT>
                    <a:lnB w="9525" cap="flat" cmpd="sng" algn="ctr">
                      <a:solidFill>
                        <a:srgbClr val="D8DEE4"/>
                      </a:solidFill>
                      <a:prstDash val="solid"/>
                      <a:round/>
                      <a:headEnd type="none" w="med" len="med"/>
                      <a:tailEnd type="none" w="med" len="med"/>
                    </a:lnB>
                    <a:solidFill>
                      <a:srgbClr val="0E2A47"/>
                    </a:solidFill>
                  </a:tcPr>
                </a:tc>
                <a:extLst>
                  <a:ext uri="{0D108BD9-81ED-4DB2-BD59-A6C34878D82A}">
                    <a16:rowId xmlns:a16="http://schemas.microsoft.com/office/drawing/2014/main" val="10000"/>
                  </a:ext>
                </a:extLst>
              </a:tr>
              <a:tr h="566928">
                <a:tc>
                  <a:txBody>
                    <a:bodyPr/>
                    <a:lstStyle/>
                    <a:p>
                      <a:pPr marL="0" indent="0" algn="l">
                        <a:buNone/>
                      </a:pPr>
                      <a:r>
                        <a:rPr lang="en-US" sz="1500" dirty="0">
                          <a:solidFill>
                            <a:srgbClr val="5E6B78"/>
                          </a:solidFill>
                          <a:latin typeface="Calibri" pitchFamily="34" charset="0"/>
                          <a:ea typeface="Calibri" pitchFamily="34" charset="-122"/>
                          <a:cs typeface="Calibri" pitchFamily="34" charset="-120"/>
                        </a:rPr>
                        <a:t>Pamatdarbības ieņēmumi (milj. eiro)</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15,6</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15,3</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19,8</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15,1</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17,5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9,1</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extLst>
                  <a:ext uri="{0D108BD9-81ED-4DB2-BD59-A6C34878D82A}">
                    <a16:rowId xmlns:a16="http://schemas.microsoft.com/office/drawing/2014/main" val="10001"/>
                  </a:ext>
                </a:extLst>
              </a:tr>
              <a:tr h="566928">
                <a:tc>
                  <a:txBody>
                    <a:bodyPr/>
                    <a:lstStyle/>
                    <a:p>
                      <a:pPr marL="0" indent="0" algn="l">
                        <a:buNone/>
                      </a:pPr>
                      <a:r>
                        <a:rPr lang="en-US" sz="1500" dirty="0">
                          <a:solidFill>
                            <a:srgbClr val="5E6B78"/>
                          </a:solidFill>
                          <a:latin typeface="Calibri" pitchFamily="34" charset="0"/>
                          <a:ea typeface="Calibri" pitchFamily="34" charset="-122"/>
                          <a:cs typeface="Calibri" pitchFamily="34" charset="-120"/>
                        </a:rPr>
                        <a:t>Ieņēmumu pārsniegums pār izdevumiem (milj. eiro)</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3,2</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2,5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7,6</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1F6B3F"/>
                          </a:solidFill>
                          <a:latin typeface="Calibri" pitchFamily="34" charset="0"/>
                          <a:ea typeface="Calibri" pitchFamily="34" charset="-122"/>
                          <a:cs typeface="Calibri" pitchFamily="34" charset="-120"/>
                        </a:rPr>
                        <a:t>1,4</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E3F1E8"/>
                    </a:solidFill>
                  </a:tcPr>
                </a:tc>
                <a:tc>
                  <a:txBody>
                    <a:bodyPr/>
                    <a:lstStyle/>
                    <a:p>
                      <a:pPr marL="0" indent="0" algn="r">
                        <a:buNone/>
                      </a:pPr>
                      <a:r>
                        <a:rPr lang="en-US" sz="1500" b="1" dirty="0">
                          <a:solidFill>
                            <a:srgbClr val="B73A2A"/>
                          </a:solidFill>
                          <a:latin typeface="Calibri" pitchFamily="34" charset="0"/>
                          <a:ea typeface="Calibri" pitchFamily="34" charset="-122"/>
                          <a:cs typeface="Calibri" pitchFamily="34" charset="-120"/>
                        </a:rPr>
                        <a:t>-0,8</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FBE3DE"/>
                    </a:solidFill>
                  </a:tcPr>
                </a:tc>
                <a:tc>
                  <a:txBody>
                    <a:bodyPr/>
                    <a:lstStyle/>
                    <a:p>
                      <a:pPr marL="0" indent="0" algn="r">
                        <a:buNone/>
                      </a:pPr>
                      <a:r>
                        <a:rPr lang="en-US" sz="1500" b="1" dirty="0">
                          <a:solidFill>
                            <a:srgbClr val="B73A2A"/>
                          </a:solidFill>
                          <a:latin typeface="Calibri" pitchFamily="34" charset="0"/>
                          <a:ea typeface="Calibri" pitchFamily="34" charset="-122"/>
                          <a:cs typeface="Calibri" pitchFamily="34" charset="-120"/>
                        </a:rPr>
                        <a:t>-0,9</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solidFill>
                      <a:srgbClr val="FBE3DE"/>
                    </a:solidFill>
                  </a:tcPr>
                </a:tc>
                <a:extLst>
                  <a:ext uri="{0D108BD9-81ED-4DB2-BD59-A6C34878D82A}">
                    <a16:rowId xmlns:a16="http://schemas.microsoft.com/office/drawing/2014/main" val="10002"/>
                  </a:ext>
                </a:extLst>
              </a:tr>
              <a:tr h="566928">
                <a:tc>
                  <a:txBody>
                    <a:bodyPr/>
                    <a:lstStyle/>
                    <a:p>
                      <a:pPr marL="0" indent="0" algn="l">
                        <a:buNone/>
                      </a:pPr>
                      <a:r>
                        <a:rPr lang="en-US" sz="1500" dirty="0">
                          <a:solidFill>
                            <a:srgbClr val="5E6B78"/>
                          </a:solidFill>
                          <a:latin typeface="Calibri" pitchFamily="34" charset="0"/>
                          <a:ea typeface="Calibri" pitchFamily="34" charset="-122"/>
                          <a:cs typeface="Calibri" pitchFamily="34" charset="-120"/>
                        </a:rPr>
                        <a:t>Aizdevumu maksājumi (milj. eiro)</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-0,7</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-0,7</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-0,9</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-1,1</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tc>
                  <a:txBody>
                    <a:bodyPr/>
                    <a:lstStyle/>
                    <a:p>
                      <a:pPr marL="0" indent="0" algn="r">
                        <a:buNone/>
                      </a:pPr>
                      <a:r>
                        <a:rPr lang="en-US" sz="1500" dirty="0">
                          <a:solidFill>
                            <a:srgbClr val="1E2A36"/>
                          </a:solidFill>
                          <a:latin typeface="Calibri" pitchFamily="34" charset="0"/>
                          <a:ea typeface="Calibri" pitchFamily="34" charset="-122"/>
                          <a:cs typeface="Calibri" pitchFamily="34" charset="-120"/>
                        </a:rPr>
                        <a:t>-0,5</a:t>
                      </a:r>
                      <a:endParaRPr lang="en-US" sz="1500" dirty="0">
                        <a:latin typeface="Calibri" charset="0"/>
                        <a:ea typeface="Calibri" charset="0"/>
                        <a:cs typeface="Calibri" charset="0"/>
                      </a:endParaRPr>
                    </a:p>
                  </a:txBody>
                  <a:tcPr marL="101600" marR="101600" marT="50800" marB="50800" anchor="ctr">
                    <a:lnL w="0" cap="flat" cmpd="sng" algn="ctr">
                      <a:noFill/>
                    </a:lnL>
                    <a:lnR w="0" cap="flat" cmpd="sng" algn="ctr">
                      <a:noFill/>
                    </a:lnR>
                    <a:lnT w="9525" cap="flat" cmpd="sng" algn="ctr">
                      <a:solidFill>
                        <a:srgbClr val="D8DEE4"/>
                      </a:solidFill>
                      <a:prstDash val="solid"/>
                      <a:round/>
                      <a:headEnd type="none" w="med" len="med"/>
                      <a:tailEnd type="none" w="med" len="med"/>
                    </a:lnT>
                    <a:lnB w="9525" cap="flat" cmpd="sng" algn="ctr">
                      <a:solidFill>
                        <a:srgbClr val="D8DEE4"/>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6" name="Piezīme"/>
          <p:cNvSpPr txBox="1"/>
          <p:nvPr/>
        </p:nvSpPr>
        <p:spPr>
          <a:xfrm>
            <a:off x="548640" y="5943600"/>
            <a:ext cx="7315200" cy="274320"/>
          </a:xfrm>
          <a:prstGeom prst="rect">
            <a:avLst/>
          </a:prstGeom>
          <a:noFill/>
          <a:ln/>
        </p:spPr>
        <p:txBody>
          <a:bodyPr wrap="square" lIns="0" tIns="0" rIns="0" bIns="0" rtlCol="0" anchor="ctr"/>
          <a:lstStyle/>
          <a:p>
            <a:pPr marL="0" indent="0">
              <a:buNone/>
            </a:pPr>
            <a:r>
              <a:rPr lang="en-US" sz="1200" dirty="0">
                <a:solidFill>
                  <a:srgbClr val="5E6B78"/>
                </a:solidFill>
                <a:latin typeface="Calibri" pitchFamily="34" charset="0"/>
                <a:ea typeface="Calibri" pitchFamily="34" charset="-122"/>
                <a:cs typeface="Calibri" pitchFamily="34" charset="-120"/>
              </a:rPr>
              <a:t>* 2025. gadā dati ir par gada pirmajiem 6 mēnešiem</a:t>
            </a:r>
            <a:endParaRPr lang="en-US" sz="12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Pašvaldības īpašumi valsts rokās</a:t>
            </a:r>
            <a:endParaRPr lang="en-US" sz="3000" dirty="0"/>
          </a:p>
        </p:txBody>
      </p:sp>
      <p:sp>
        <p:nvSpPr>
          <p:cNvPr id="3" name="Kartīte 1"/>
          <p:cNvSpPr/>
          <p:nvPr/>
        </p:nvSpPr>
        <p:spPr>
          <a:xfrm>
            <a:off x="548640" y="1463040"/>
            <a:ext cx="5440680" cy="4663440"/>
          </a:xfrm>
          <a:prstGeom prst="roundRect">
            <a:avLst>
              <a:gd name="adj" fmla="val 2353"/>
            </a:avLst>
          </a:prstGeom>
          <a:solidFill>
            <a:srgbClr val="F2F5F8"/>
          </a:solidFill>
          <a:ln/>
        </p:spPr>
        <p:txBody>
          <a:bodyPr/>
          <a:lstStyle/>
          <a:p>
            <a:endParaRPr lang="lv-LV"/>
          </a:p>
        </p:txBody>
      </p:sp>
      <p:sp>
        <p:nvSpPr>
          <p:cNvPr id="4" name="Marķieris 1"/>
          <p:cNvSpPr/>
          <p:nvPr/>
        </p:nvSpPr>
        <p:spPr>
          <a:xfrm>
            <a:off x="868680" y="1783080"/>
            <a:ext cx="502920" cy="502920"/>
          </a:xfrm>
          <a:prstGeom prst="ellipse">
            <a:avLst/>
          </a:prstGeom>
          <a:solidFill>
            <a:srgbClr val="15607F"/>
          </a:solidFill>
          <a:ln/>
        </p:spPr>
        <p:txBody>
          <a:bodyPr/>
          <a:lstStyle/>
          <a:p>
            <a:endParaRPr lang="lv-LV"/>
          </a:p>
        </p:txBody>
      </p:sp>
      <p:sp>
        <p:nvSpPr>
          <p:cNvPr id="5" name="Marķiera numurs 1"/>
          <p:cNvSpPr txBox="1"/>
          <p:nvPr/>
        </p:nvSpPr>
        <p:spPr>
          <a:xfrm>
            <a:off x="868680" y="1783080"/>
            <a:ext cx="502920"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Kartītes teksts 1"/>
          <p:cNvSpPr txBox="1"/>
          <p:nvPr/>
        </p:nvSpPr>
        <p:spPr>
          <a:xfrm>
            <a:off x="868680" y="2560320"/>
            <a:ext cx="4800600" cy="3383280"/>
          </a:xfrm>
          <a:prstGeom prst="rect">
            <a:avLst/>
          </a:prstGeom>
          <a:noFill/>
          <a:ln/>
        </p:spPr>
        <p:txBody>
          <a:bodyPr wrap="square" lIns="0" tIns="0" rIns="0" bIns="0" rtlCol="0" anchor="t"/>
          <a:lstStyle/>
          <a:p>
            <a:pPr marL="0" indent="0">
              <a:lnSpc>
                <a:spcPct val="110000"/>
              </a:lnSpc>
              <a:buNone/>
            </a:pPr>
            <a:r>
              <a:rPr lang="en-US" sz="2000" dirty="0">
                <a:solidFill>
                  <a:srgbClr val="1E2A36"/>
                </a:solidFill>
                <a:latin typeface="Calibri" pitchFamily="34" charset="0"/>
                <a:ea typeface="Calibri" pitchFamily="34" charset="-122"/>
                <a:cs typeface="Calibri" pitchFamily="34" charset="-120"/>
              </a:rPr>
              <a:t>Uzsākot ostu reformu, Ventspils brīvostas valdījumā nonāca arī Ventspils valstspilsētas pašvaldības aktīvi aptuveni 150 miljonu eiro vērtībā. Pašvaldībai no šiem īpašumiem nav nekādas kapitāla atdeves, jo brīvostas pārvalde nemaksā par to izmantošanu.</a:t>
            </a:r>
            <a:endParaRPr lang="en-US" sz="2000" dirty="0"/>
          </a:p>
        </p:txBody>
      </p:sp>
      <p:sp>
        <p:nvSpPr>
          <p:cNvPr id="7" name="Kartīte 2"/>
          <p:cNvSpPr/>
          <p:nvPr/>
        </p:nvSpPr>
        <p:spPr>
          <a:xfrm>
            <a:off x="6172200" y="1463040"/>
            <a:ext cx="5440680" cy="4663440"/>
          </a:xfrm>
          <a:prstGeom prst="roundRect">
            <a:avLst>
              <a:gd name="adj" fmla="val 2353"/>
            </a:avLst>
          </a:prstGeom>
          <a:solidFill>
            <a:srgbClr val="FDEEE5"/>
          </a:solidFill>
          <a:ln/>
        </p:spPr>
        <p:txBody>
          <a:bodyPr/>
          <a:lstStyle/>
          <a:p>
            <a:endParaRPr lang="lv-LV"/>
          </a:p>
        </p:txBody>
      </p:sp>
      <p:sp>
        <p:nvSpPr>
          <p:cNvPr id="8" name="Marķieris 2"/>
          <p:cNvSpPr/>
          <p:nvPr/>
        </p:nvSpPr>
        <p:spPr>
          <a:xfrm>
            <a:off x="6492240" y="1783080"/>
            <a:ext cx="502920" cy="502920"/>
          </a:xfrm>
          <a:prstGeom prst="ellipse">
            <a:avLst/>
          </a:prstGeom>
          <a:solidFill>
            <a:srgbClr val="E97132"/>
          </a:solidFill>
          <a:ln/>
        </p:spPr>
        <p:txBody>
          <a:bodyPr/>
          <a:lstStyle/>
          <a:p>
            <a:endParaRPr lang="lv-LV"/>
          </a:p>
        </p:txBody>
      </p:sp>
      <p:sp>
        <p:nvSpPr>
          <p:cNvPr id="9" name="Marķiera numurs 2"/>
          <p:cNvSpPr txBox="1"/>
          <p:nvPr/>
        </p:nvSpPr>
        <p:spPr>
          <a:xfrm>
            <a:off x="6492240" y="1783080"/>
            <a:ext cx="502920"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Kartītes teksts 2"/>
          <p:cNvSpPr txBox="1"/>
          <p:nvPr/>
        </p:nvSpPr>
        <p:spPr>
          <a:xfrm>
            <a:off x="6492240" y="2560320"/>
            <a:ext cx="4800600" cy="3383280"/>
          </a:xfrm>
          <a:prstGeom prst="rect">
            <a:avLst/>
          </a:prstGeom>
          <a:noFill/>
          <a:ln/>
        </p:spPr>
        <p:txBody>
          <a:bodyPr wrap="square" lIns="0" tIns="0" rIns="0" bIns="0" rtlCol="0" anchor="t"/>
          <a:lstStyle/>
          <a:p>
            <a:pPr marL="0" indent="0">
              <a:lnSpc>
                <a:spcPct val="110000"/>
              </a:lnSpc>
              <a:buNone/>
            </a:pPr>
            <a:r>
              <a:rPr lang="en-US" sz="2000" dirty="0">
                <a:solidFill>
                  <a:srgbClr val="1E2A36"/>
                </a:solidFill>
                <a:latin typeface="Calibri" pitchFamily="34" charset="0"/>
                <a:ea typeface="Calibri" pitchFamily="34" charset="-122"/>
                <a:cs typeface="Calibri" pitchFamily="34" charset="-120"/>
              </a:rPr>
              <a:t>Aktīvu atdeve (ROA) loģistikas/industrijas nozarē ir 5–8%. No pašvaldības īpašuma tiem jābūt 7,5-12 milj. EUR gadā. Šobrīd (2024. gadā) no ostu maksām tika saņemti tikai 650 tūkst. EUR.</a:t>
            </a:r>
            <a:endParaRPr lang="en-US" sz="20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Ventspils brīvostas «nolaistā infrastruktūra»</a:t>
            </a:r>
            <a:endParaRPr lang="en-US" sz="3000" dirty="0"/>
          </a:p>
        </p:txBody>
      </p:sp>
      <p:sp>
        <p:nvSpPr>
          <p:cNvPr id="3" name="Rinda 1"/>
          <p:cNvSpPr/>
          <p:nvPr/>
        </p:nvSpPr>
        <p:spPr>
          <a:xfrm>
            <a:off x="548640" y="1463040"/>
            <a:ext cx="11064240" cy="1469136"/>
          </a:xfrm>
          <a:prstGeom prst="roundRect">
            <a:avLst>
              <a:gd name="adj" fmla="val 7469"/>
            </a:avLst>
          </a:prstGeom>
          <a:solidFill>
            <a:srgbClr val="F2F5F8"/>
          </a:solidFill>
          <a:ln/>
        </p:spPr>
        <p:txBody>
          <a:bodyPr/>
          <a:lstStyle/>
          <a:p>
            <a:endParaRPr lang="lv-LV"/>
          </a:p>
        </p:txBody>
      </p:sp>
      <p:sp>
        <p:nvSpPr>
          <p:cNvPr id="4" name="Marķieris 1"/>
          <p:cNvSpPr/>
          <p:nvPr/>
        </p:nvSpPr>
        <p:spPr>
          <a:xfrm>
            <a:off x="749808" y="2005584"/>
            <a:ext cx="384048" cy="384048"/>
          </a:xfrm>
          <a:prstGeom prst="ellipse">
            <a:avLst/>
          </a:prstGeom>
          <a:solidFill>
            <a:srgbClr val="E97132"/>
          </a:solidFill>
          <a:ln/>
        </p:spPr>
        <p:txBody>
          <a:bodyPr/>
          <a:lstStyle/>
          <a:p>
            <a:endParaRPr lang="lv-LV"/>
          </a:p>
        </p:txBody>
      </p:sp>
      <p:sp>
        <p:nvSpPr>
          <p:cNvPr id="5" name="Marķiera numurs 1"/>
          <p:cNvSpPr txBox="1"/>
          <p:nvPr/>
        </p:nvSpPr>
        <p:spPr>
          <a:xfrm>
            <a:off x="749808" y="200558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Rindas teksts 1"/>
          <p:cNvSpPr txBox="1"/>
          <p:nvPr/>
        </p:nvSpPr>
        <p:spPr>
          <a:xfrm>
            <a:off x="1325880" y="1463040"/>
            <a:ext cx="10058400" cy="1469136"/>
          </a:xfrm>
          <a:prstGeom prst="rect">
            <a:avLst/>
          </a:prstGeom>
          <a:noFill/>
          <a:ln/>
        </p:spPr>
        <p:txBody>
          <a:bodyPr wrap="square" lIns="0" tIns="0" rIns="0" bIns="0" rtlCol="0" anchor="ctr"/>
          <a:lstStyle/>
          <a:p>
            <a:pPr marL="0" indent="0">
              <a:buNone/>
            </a:pPr>
            <a:r>
              <a:rPr lang="en-US" sz="1800" dirty="0">
                <a:solidFill>
                  <a:srgbClr val="1E2A36"/>
                </a:solidFill>
                <a:latin typeface="Calibri" pitchFamily="34" charset="0"/>
                <a:ea typeface="Calibri" pitchFamily="34" charset="-122"/>
                <a:cs typeface="Calibri" pitchFamily="34" charset="-120"/>
              </a:rPr>
              <a:t>Līdz pat 2019. gadam ostas infrastruktūra bija augstākajā līmenī.</a:t>
            </a:r>
            <a:endParaRPr lang="en-US" sz="1800" dirty="0"/>
          </a:p>
        </p:txBody>
      </p:sp>
      <p:sp>
        <p:nvSpPr>
          <p:cNvPr id="7" name="Rinda 2"/>
          <p:cNvSpPr/>
          <p:nvPr/>
        </p:nvSpPr>
        <p:spPr>
          <a:xfrm>
            <a:off x="548640" y="3060192"/>
            <a:ext cx="11064240" cy="1469136"/>
          </a:xfrm>
          <a:prstGeom prst="roundRect">
            <a:avLst>
              <a:gd name="adj" fmla="val 7469"/>
            </a:avLst>
          </a:prstGeom>
          <a:solidFill>
            <a:srgbClr val="F2F5F8"/>
          </a:solidFill>
          <a:ln/>
        </p:spPr>
        <p:txBody>
          <a:bodyPr/>
          <a:lstStyle/>
          <a:p>
            <a:endParaRPr lang="lv-LV"/>
          </a:p>
        </p:txBody>
      </p:sp>
      <p:sp>
        <p:nvSpPr>
          <p:cNvPr id="8" name="Marķieris 2"/>
          <p:cNvSpPr/>
          <p:nvPr/>
        </p:nvSpPr>
        <p:spPr>
          <a:xfrm>
            <a:off x="749808" y="3602736"/>
            <a:ext cx="384048" cy="384048"/>
          </a:xfrm>
          <a:prstGeom prst="ellipse">
            <a:avLst/>
          </a:prstGeom>
          <a:solidFill>
            <a:srgbClr val="E97132"/>
          </a:solidFill>
          <a:ln/>
        </p:spPr>
        <p:txBody>
          <a:bodyPr/>
          <a:lstStyle/>
          <a:p>
            <a:endParaRPr lang="lv-LV"/>
          </a:p>
        </p:txBody>
      </p:sp>
      <p:sp>
        <p:nvSpPr>
          <p:cNvPr id="9" name="Marķiera numurs 2"/>
          <p:cNvSpPr txBox="1"/>
          <p:nvPr/>
        </p:nvSpPr>
        <p:spPr>
          <a:xfrm>
            <a:off x="749808" y="360273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Rindas teksts 2"/>
          <p:cNvSpPr txBox="1"/>
          <p:nvPr/>
        </p:nvSpPr>
        <p:spPr>
          <a:xfrm>
            <a:off x="1325880" y="3060192"/>
            <a:ext cx="10058400" cy="1469136"/>
          </a:xfrm>
          <a:prstGeom prst="rect">
            <a:avLst/>
          </a:prstGeom>
          <a:noFill/>
          <a:ln/>
        </p:spPr>
        <p:txBody>
          <a:bodyPr wrap="square" lIns="0" tIns="0" rIns="0" bIns="0" rtlCol="0" anchor="ctr"/>
          <a:lstStyle/>
          <a:p>
            <a:pPr marL="0" indent="0">
              <a:buNone/>
            </a:pPr>
            <a:r>
              <a:rPr lang="en-US" sz="1800" dirty="0">
                <a:solidFill>
                  <a:srgbClr val="1E2A36"/>
                </a:solidFill>
                <a:latin typeface="Calibri" pitchFamily="34" charset="0"/>
                <a:ea typeface="Calibri" pitchFamily="34" charset="-122"/>
                <a:cs typeface="Calibri" pitchFamily="34" charset="-120"/>
              </a:rPr>
              <a:t>Līdz 2019. gada beigām ostā tika pārkrautas vairāk nekā 20 miljoni tonnu kravas gadā, 2024.gadā kravu apgrozījums ir nokrities līdz 8,2 miljoniem tonnu. </a:t>
            </a:r>
            <a:endParaRPr lang="en-US" sz="1800" dirty="0"/>
          </a:p>
        </p:txBody>
      </p:sp>
      <p:sp>
        <p:nvSpPr>
          <p:cNvPr id="11" name="Rinda 3"/>
          <p:cNvSpPr/>
          <p:nvPr/>
        </p:nvSpPr>
        <p:spPr>
          <a:xfrm>
            <a:off x="548640" y="4657344"/>
            <a:ext cx="11064240" cy="1469136"/>
          </a:xfrm>
          <a:prstGeom prst="roundRect">
            <a:avLst>
              <a:gd name="adj" fmla="val 7469"/>
            </a:avLst>
          </a:prstGeom>
          <a:solidFill>
            <a:srgbClr val="F2F5F8"/>
          </a:solidFill>
          <a:ln/>
        </p:spPr>
        <p:txBody>
          <a:bodyPr/>
          <a:lstStyle/>
          <a:p>
            <a:endParaRPr lang="lv-LV"/>
          </a:p>
        </p:txBody>
      </p:sp>
      <p:sp>
        <p:nvSpPr>
          <p:cNvPr id="12" name="Marķieris 3"/>
          <p:cNvSpPr/>
          <p:nvPr/>
        </p:nvSpPr>
        <p:spPr>
          <a:xfrm>
            <a:off x="749808" y="5199888"/>
            <a:ext cx="384048" cy="384048"/>
          </a:xfrm>
          <a:prstGeom prst="ellipse">
            <a:avLst/>
          </a:prstGeom>
          <a:solidFill>
            <a:srgbClr val="E97132"/>
          </a:solidFill>
          <a:ln/>
        </p:spPr>
        <p:txBody>
          <a:bodyPr/>
          <a:lstStyle/>
          <a:p>
            <a:endParaRPr lang="lv-LV"/>
          </a:p>
        </p:txBody>
      </p:sp>
      <p:sp>
        <p:nvSpPr>
          <p:cNvPr id="13" name="Marķiera numurs 3"/>
          <p:cNvSpPr txBox="1"/>
          <p:nvPr/>
        </p:nvSpPr>
        <p:spPr>
          <a:xfrm>
            <a:off x="749808" y="5199888"/>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Rindas teksts 3"/>
          <p:cNvSpPr txBox="1"/>
          <p:nvPr/>
        </p:nvSpPr>
        <p:spPr>
          <a:xfrm>
            <a:off x="1325880" y="4657344"/>
            <a:ext cx="10058400" cy="1469136"/>
          </a:xfrm>
          <a:prstGeom prst="rect">
            <a:avLst/>
          </a:prstGeom>
          <a:noFill/>
          <a:ln/>
        </p:spPr>
        <p:txBody>
          <a:bodyPr wrap="square" lIns="0" tIns="0" rIns="0" bIns="0" rtlCol="0" anchor="ctr"/>
          <a:lstStyle/>
          <a:p>
            <a:pPr marL="0" indent="0">
              <a:buNone/>
            </a:pPr>
            <a:r>
              <a:rPr lang="en-US" sz="1800" dirty="0">
                <a:solidFill>
                  <a:srgbClr val="1E2A36"/>
                </a:solidFill>
                <a:latin typeface="Calibri" pitchFamily="34" charset="0"/>
                <a:ea typeface="Calibri" pitchFamily="34" charset="-122"/>
                <a:cs typeface="Calibri" pitchFamily="34" charset="-120"/>
              </a:rPr>
              <a:t>Pēc dramatiska kravu apgrozījuma krituma ostā esošajām piestātnēm šobrīd ir pietiekama brīvā jauda - Satiksmes ministrija nav ne faktu, ne pamatotu aprēķinu, kāpēc pirms pieciem gadiem varēja pārkraut divreiz vairāk kravu, bet šobrīd būtu nepieciešamība ieguldīt 100 miljonus eiro Ventspils ostas infrastruktūrā. </a:t>
            </a:r>
            <a:endParaRPr lang="en-US" sz="18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Virsraksts"/>
          <p:cNvSpPr txBox="1"/>
          <p:nvPr/>
        </p:nvSpPr>
        <p:spPr>
          <a:xfrm>
            <a:off x="548640" y="365760"/>
            <a:ext cx="11064240" cy="1005840"/>
          </a:xfrm>
          <a:prstGeom prst="rect">
            <a:avLst/>
          </a:prstGeom>
          <a:noFill/>
          <a:ln/>
        </p:spPr>
        <p:txBody>
          <a:bodyPr wrap="square" lIns="0" tIns="0" rIns="0" bIns="0" rtlCol="0" anchor="t"/>
          <a:lstStyle/>
          <a:p>
            <a:pPr marL="0" indent="0">
              <a:buNone/>
            </a:pPr>
            <a:r>
              <a:rPr lang="en-US" sz="2800" b="1" dirty="0">
                <a:solidFill>
                  <a:srgbClr val="0E2A47"/>
                </a:solidFill>
                <a:latin typeface="Calibri" pitchFamily="34" charset="0"/>
                <a:ea typeface="Calibri" pitchFamily="34" charset="-122"/>
                <a:cs typeface="Calibri" pitchFamily="34" charset="-120"/>
              </a:rPr>
              <a:t>Starptautiskas atzinības Ventspils brīvostai līdz 2019.gadam</a:t>
            </a:r>
            <a:endParaRPr lang="en-US" sz="2800" dirty="0"/>
          </a:p>
          <a:p>
            <a:pPr marL="0" indent="0">
              <a:buNone/>
            </a:pPr>
            <a:r>
              <a:rPr lang="en-US" sz="2000" b="1" dirty="0">
                <a:solidFill>
                  <a:srgbClr val="15607F"/>
                </a:solidFill>
                <a:latin typeface="Calibri" pitchFamily="34" charset="0"/>
                <a:ea typeface="Calibri" pitchFamily="34" charset="-122"/>
                <a:cs typeface="Calibri" pitchFamily="34" charset="-120"/>
              </a:rPr>
              <a:t>Financial Times ārvalstu tiešo investīciju žurnāls</a:t>
            </a:r>
            <a:endParaRPr lang="en-US" sz="2800" dirty="0"/>
          </a:p>
        </p:txBody>
      </p:sp>
      <p:sp>
        <p:nvSpPr>
          <p:cNvPr id="3" name="Logo kartīte"/>
          <p:cNvSpPr/>
          <p:nvPr/>
        </p:nvSpPr>
        <p:spPr>
          <a:xfrm>
            <a:off x="548640" y="1600200"/>
            <a:ext cx="3291840" cy="4572000"/>
          </a:xfrm>
          <a:prstGeom prst="roundRect">
            <a:avLst>
              <a:gd name="adj" fmla="val 3333"/>
            </a:avLst>
          </a:prstGeom>
          <a:solidFill>
            <a:srgbClr val="FFFFFF"/>
          </a:solidFill>
          <a:ln/>
        </p:spPr>
        <p:txBody>
          <a:bodyPr/>
          <a:lstStyle/>
          <a:p>
            <a:endParaRPr lang="lv-LV"/>
          </a:p>
        </p:txBody>
      </p:sp>
      <p:pic>
        <p:nvPicPr>
          <p:cNvPr id="4" name="Logo 1" descr="Financial Times"/>
          <p:cNvPicPr>
            <a:picLocks noChangeAspect="1"/>
          </p:cNvPicPr>
          <p:nvPr/>
        </p:nvPicPr>
        <p:blipFill>
          <a:blip r:embed="rId3"/>
          <a:stretch>
            <a:fillRect/>
          </a:stretch>
        </p:blipFill>
        <p:spPr>
          <a:xfrm>
            <a:off x="731520" y="1783080"/>
            <a:ext cx="2926080" cy="841248"/>
          </a:xfrm>
          <a:prstGeom prst="rect">
            <a:avLst/>
          </a:prstGeom>
        </p:spPr>
      </p:pic>
      <p:pic>
        <p:nvPicPr>
          <p:cNvPr id="5" name="Logo 2" descr="fDi Intelligence"/>
          <p:cNvPicPr>
            <a:picLocks noChangeAspect="1"/>
          </p:cNvPicPr>
          <p:nvPr/>
        </p:nvPicPr>
        <p:blipFill>
          <a:blip r:embed="rId4"/>
          <a:stretch>
            <a:fillRect/>
          </a:stretch>
        </p:blipFill>
        <p:spPr>
          <a:xfrm>
            <a:off x="731520" y="2852928"/>
            <a:ext cx="2926080" cy="808522"/>
          </a:xfrm>
          <a:prstGeom prst="rect">
            <a:avLst/>
          </a:prstGeom>
        </p:spPr>
      </p:pic>
      <p:pic>
        <p:nvPicPr>
          <p:cNvPr id="6" name="Logo 3" descr="fDi Free Zones of the Year 2019"/>
          <p:cNvPicPr>
            <a:picLocks noChangeAspect="1"/>
          </p:cNvPicPr>
          <p:nvPr/>
        </p:nvPicPr>
        <p:blipFill>
          <a:blip r:embed="rId5"/>
          <a:stretch>
            <a:fillRect/>
          </a:stretch>
        </p:blipFill>
        <p:spPr>
          <a:xfrm>
            <a:off x="731520" y="3890050"/>
            <a:ext cx="2926080" cy="1646501"/>
          </a:xfrm>
          <a:prstGeom prst="rect">
            <a:avLst/>
          </a:prstGeom>
        </p:spPr>
      </p:pic>
      <p:sp>
        <p:nvSpPr>
          <p:cNvPr id="7" name="Atzinību kartīte"/>
          <p:cNvSpPr/>
          <p:nvPr/>
        </p:nvSpPr>
        <p:spPr>
          <a:xfrm>
            <a:off x="4023360" y="1600200"/>
            <a:ext cx="7589520" cy="4572000"/>
          </a:xfrm>
          <a:prstGeom prst="roundRect">
            <a:avLst>
              <a:gd name="adj" fmla="val 2400"/>
            </a:avLst>
          </a:prstGeom>
          <a:solidFill>
            <a:srgbClr val="F2F5F8"/>
          </a:solidFill>
          <a:ln/>
        </p:spPr>
        <p:txBody>
          <a:bodyPr/>
          <a:lstStyle/>
          <a:p>
            <a:endParaRPr lang="lv-LV"/>
          </a:p>
        </p:txBody>
      </p:sp>
      <p:sp>
        <p:nvSpPr>
          <p:cNvPr id="8" name="Atzinības"/>
          <p:cNvSpPr txBox="1"/>
          <p:nvPr/>
        </p:nvSpPr>
        <p:spPr>
          <a:xfrm>
            <a:off x="4297680" y="1783080"/>
            <a:ext cx="7086600" cy="4251960"/>
          </a:xfrm>
          <a:prstGeom prst="rect">
            <a:avLst/>
          </a:prstGeom>
          <a:noFill/>
          <a:ln/>
        </p:spPr>
        <p:txBody>
          <a:bodyPr wrap="square" lIns="0" tIns="0" rIns="0" bIns="0" rtlCol="0" anchor="t"/>
          <a:lstStyle/>
          <a:p>
            <a:pPr marL="228600" indent="-228600">
              <a:spcAft>
                <a:spcPts val="700"/>
              </a:spcAft>
              <a:buSzPct val="100000"/>
              <a:buChar char="■"/>
            </a:pPr>
            <a:r>
              <a:rPr lang="en-US" sz="1500" b="1" dirty="0">
                <a:solidFill>
                  <a:srgbClr val="1E2A36"/>
                </a:solidFill>
                <a:latin typeface="Calibri" pitchFamily="34" charset="0"/>
                <a:ea typeface="Calibri" pitchFamily="34" charset="-122"/>
                <a:cs typeface="Calibri" pitchFamily="34" charset="-120"/>
              </a:rPr>
              <a:t>2019. gads:</a:t>
            </a:r>
            <a:endParaRPr lang="en-US" sz="1500" dirty="0"/>
          </a:p>
          <a:p>
            <a:pPr marL="406400" lvl="1" indent="-203200">
              <a:spcAft>
                <a:spcPts val="300"/>
              </a:spcAft>
              <a:buSzPct val="100000"/>
              <a:buChar char="–"/>
            </a:pPr>
            <a:r>
              <a:rPr lang="en-US" sz="1400" dirty="0">
                <a:solidFill>
                  <a:srgbClr val="1E2A36"/>
                </a:solidFill>
                <a:latin typeface="Calibri" pitchFamily="34" charset="0"/>
                <a:ea typeface="Calibri" pitchFamily="34" charset="-122"/>
                <a:cs typeface="Calibri" pitchFamily="34" charset="-120"/>
              </a:rPr>
              <a:t>1. vieta lielo nomnieku biznesa attīstībai pasaulē, </a:t>
            </a:r>
            <a:endParaRPr lang="en-US" sz="1500" dirty="0"/>
          </a:p>
          <a:p>
            <a:pPr marL="406400" lvl="1" indent="-203200">
              <a:spcAft>
                <a:spcPts val="300"/>
              </a:spcAft>
              <a:buSzPct val="100000"/>
              <a:buChar char="–"/>
            </a:pPr>
            <a:r>
              <a:rPr lang="en-US" sz="1400" dirty="0">
                <a:solidFill>
                  <a:srgbClr val="1E2A36"/>
                </a:solidFill>
                <a:latin typeface="Calibri" pitchFamily="34" charset="0"/>
                <a:ea typeface="Calibri" pitchFamily="34" charset="-122"/>
                <a:cs typeface="Calibri" pitchFamily="34" charset="-120"/>
              </a:rPr>
              <a:t>2. vieta mazo un vidējo komersantu biznesa attīstībai Eiropā. </a:t>
            </a:r>
            <a:endParaRPr lang="en-US" sz="1500" dirty="0"/>
          </a:p>
          <a:p>
            <a:pPr marL="406400" lvl="1" indent="-203200">
              <a:spcAft>
                <a:spcPts val="300"/>
              </a:spcAft>
              <a:buSzPct val="100000"/>
              <a:buChar char="–"/>
            </a:pPr>
            <a:r>
              <a:rPr lang="en-US" sz="1400" dirty="0">
                <a:solidFill>
                  <a:srgbClr val="1E2A36"/>
                </a:solidFill>
                <a:latin typeface="Calibri" pitchFamily="34" charset="0"/>
                <a:ea typeface="Calibri" pitchFamily="34" charset="-122"/>
                <a:cs typeface="Calibri" pitchFamily="34" charset="-120"/>
              </a:rPr>
              <a:t>Speciālbalvas – par eksporta veicināšanu, klāsteru attīstību, pārrobežu sadarbību, ražošanas paplašināšanos, infrastruktūras attīstību un atbalstu jaunuzņēmumiem</a:t>
            </a:r>
            <a:endParaRPr lang="en-US" sz="1500" dirty="0"/>
          </a:p>
          <a:p>
            <a:pPr marL="228600" indent="-228600">
              <a:spcAft>
                <a:spcPts val="700"/>
              </a:spcAft>
              <a:buSzPct val="100000"/>
              <a:buChar char="■"/>
            </a:pPr>
            <a:r>
              <a:rPr lang="en-US" sz="1500" dirty="0">
                <a:solidFill>
                  <a:srgbClr val="1E2A36"/>
                </a:solidFill>
                <a:latin typeface="Calibri" pitchFamily="34" charset="0"/>
                <a:ea typeface="Calibri" pitchFamily="34" charset="-122"/>
                <a:cs typeface="Calibri" pitchFamily="34" charset="-120"/>
              </a:rPr>
              <a:t>2018.gadā speciālbalvas: par rūpniecisko telpu un platību attīstību, infrastruktūras attīstību, IKT klasteru attīstību un par mārketinga devīzi</a:t>
            </a:r>
            <a:endParaRPr lang="en-US" sz="1500" dirty="0"/>
          </a:p>
          <a:p>
            <a:pPr marL="228600" indent="-228600">
              <a:spcAft>
                <a:spcPts val="700"/>
              </a:spcAft>
              <a:buSzPct val="100000"/>
              <a:buChar char="■"/>
            </a:pPr>
            <a:r>
              <a:rPr lang="en-US" sz="1500" dirty="0">
                <a:solidFill>
                  <a:srgbClr val="1E2A36"/>
                </a:solidFill>
                <a:latin typeface="Calibri" pitchFamily="34" charset="0"/>
                <a:ea typeface="Calibri" pitchFamily="34" charset="-122"/>
                <a:cs typeface="Calibri" pitchFamily="34" charset="-120"/>
              </a:rPr>
              <a:t>2017.gadā speciālbalvas: loģistikā, infrastruktūras attīstībā un  pārrobežu sadarbības veicināšanā</a:t>
            </a:r>
            <a:endParaRPr lang="en-US" sz="1500" dirty="0"/>
          </a:p>
          <a:p>
            <a:pPr marL="228600" indent="-228600">
              <a:spcAft>
                <a:spcPts val="700"/>
              </a:spcAft>
              <a:buSzPct val="100000"/>
              <a:buChar char="■"/>
            </a:pPr>
            <a:r>
              <a:rPr lang="en-US" sz="1500" dirty="0">
                <a:solidFill>
                  <a:srgbClr val="1E2A36"/>
                </a:solidFill>
                <a:latin typeface="Calibri" pitchFamily="34" charset="0"/>
                <a:ea typeface="Calibri" pitchFamily="34" charset="-122"/>
                <a:cs typeface="Calibri" pitchFamily="34" charset="-120"/>
              </a:rPr>
              <a:t>2016. speciālbalva par uzņēmējdarbības uzsākšanas (Start-up atbalstu; infrastruktūras atjaunošanu; ražotņu paplašināšanu; mārketingu; augsto tehnoloģiju ražotņu attīstību</a:t>
            </a:r>
            <a:endParaRPr lang="en-US" sz="1500" dirty="0"/>
          </a:p>
          <a:p>
            <a:pPr marL="228600" indent="-228600">
              <a:spcAft>
                <a:spcPts val="700"/>
              </a:spcAft>
              <a:buSzPct val="100000"/>
              <a:buChar char="■"/>
            </a:pPr>
            <a:r>
              <a:rPr lang="en-US" sz="1500" dirty="0">
                <a:solidFill>
                  <a:srgbClr val="1E2A36"/>
                </a:solidFill>
                <a:latin typeface="Calibri" pitchFamily="34" charset="0"/>
                <a:ea typeface="Calibri" pitchFamily="34" charset="-122"/>
                <a:cs typeface="Calibri" pitchFamily="34" charset="-120"/>
              </a:rPr>
              <a:t>2015. gadā speciālbalva par darbības globālo mērogu; infrastruktūras modernizāciju un infrastruktūras uzlabojumiem</a:t>
            </a:r>
            <a:endParaRPr lang="en-US" sz="1500" dirty="0"/>
          </a:p>
          <a:p>
            <a:pPr marL="228600" indent="-228600">
              <a:spcAft>
                <a:spcPts val="700"/>
              </a:spcAft>
              <a:buSzPct val="100000"/>
              <a:buChar char="■"/>
            </a:pPr>
            <a:r>
              <a:rPr lang="en-US" sz="1500" dirty="0">
                <a:solidFill>
                  <a:srgbClr val="1E2A36"/>
                </a:solidFill>
                <a:latin typeface="Calibri" pitchFamily="34" charset="0"/>
                <a:ea typeface="Calibri" pitchFamily="34" charset="-122"/>
                <a:cs typeface="Calibri" pitchFamily="34" charset="-120"/>
              </a:rPr>
              <a:t>2012./2013. gadā Ventspils bija 7. labākā speciālā ekonomiskā zona un 2. labākā ostas zona.</a:t>
            </a:r>
            <a:endParaRPr lang="en-US" sz="1500" dirty="0"/>
          </a:p>
          <a:p>
            <a:pPr marL="228600" indent="-228600">
              <a:spcAft>
                <a:spcPts val="700"/>
              </a:spcAft>
              <a:buSzPct val="100000"/>
              <a:buChar char="■"/>
            </a:pPr>
            <a:r>
              <a:rPr lang="en-US" sz="1500" dirty="0">
                <a:solidFill>
                  <a:srgbClr val="1E2A36"/>
                </a:solidFill>
                <a:latin typeface="Calibri" pitchFamily="34" charset="0"/>
                <a:ea typeface="Calibri" pitchFamily="34" charset="-122"/>
                <a:cs typeface="Calibri" pitchFamily="34" charset="-120"/>
              </a:rPr>
              <a:t>2010./2011. gadā Ventspils bija 5. labākā speciālā ekonomiskā un ostas zona.</a:t>
            </a:r>
            <a:endParaRPr lang="en-US" sz="1500" dirty="0"/>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Dekoratīvs aplis"/>
          <p:cNvSpPr/>
          <p:nvPr/>
        </p:nvSpPr>
        <p:spPr>
          <a:xfrm>
            <a:off x="9326880" y="3840480"/>
            <a:ext cx="4572000" cy="4572000"/>
          </a:xfrm>
          <a:prstGeom prst="ellipse">
            <a:avLst/>
          </a:prstGeom>
          <a:solidFill>
            <a:srgbClr val="15607F">
              <a:alpha val="50000"/>
            </a:srgbClr>
          </a:solidFill>
          <a:ln/>
        </p:spPr>
        <p:txBody>
          <a:bodyPr/>
          <a:lstStyle/>
          <a:p>
            <a:endParaRPr lang="lv-LV"/>
          </a:p>
        </p:txBody>
      </p:sp>
      <p:sp>
        <p:nvSpPr>
          <p:cNvPr id="3" name="Virsraksts"/>
          <p:cNvSpPr txBox="1"/>
          <p:nvPr/>
        </p:nvSpPr>
        <p:spPr>
          <a:xfrm>
            <a:off x="731520" y="640080"/>
            <a:ext cx="7315200" cy="914400"/>
          </a:xfrm>
          <a:prstGeom prst="rect">
            <a:avLst/>
          </a:prstGeom>
          <a:noFill/>
          <a:ln/>
        </p:spPr>
        <p:txBody>
          <a:bodyPr wrap="square" lIns="0" tIns="0" rIns="0" bIns="0"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Risinājums</a:t>
            </a:r>
            <a:endParaRPr lang="en-US" sz="4000" dirty="0"/>
          </a:p>
        </p:txBody>
      </p:sp>
      <p:sp>
        <p:nvSpPr>
          <p:cNvPr id="4" name="Risinājuma kartīte 1"/>
          <p:cNvSpPr/>
          <p:nvPr/>
        </p:nvSpPr>
        <p:spPr>
          <a:xfrm>
            <a:off x="731520" y="1920240"/>
            <a:ext cx="10058400" cy="1783080"/>
          </a:xfrm>
          <a:prstGeom prst="roundRect">
            <a:avLst>
              <a:gd name="adj" fmla="val 6154"/>
            </a:avLst>
          </a:prstGeom>
          <a:solidFill>
            <a:srgbClr val="FFFFFF">
              <a:alpha val="10000"/>
            </a:srgbClr>
          </a:solidFill>
          <a:ln w="12700">
            <a:solidFill>
              <a:srgbClr val="3C5A78"/>
            </a:solidFill>
            <a:prstDash val="solid"/>
          </a:ln>
        </p:spPr>
        <p:txBody>
          <a:bodyPr/>
          <a:lstStyle/>
          <a:p>
            <a:endParaRPr lang="lv-LV"/>
          </a:p>
        </p:txBody>
      </p:sp>
      <p:sp>
        <p:nvSpPr>
          <p:cNvPr id="5" name="Marķieris 1"/>
          <p:cNvSpPr/>
          <p:nvPr/>
        </p:nvSpPr>
        <p:spPr>
          <a:xfrm>
            <a:off x="1051560" y="2532888"/>
            <a:ext cx="548640" cy="548640"/>
          </a:xfrm>
          <a:prstGeom prst="ellipse">
            <a:avLst/>
          </a:prstGeom>
          <a:solidFill>
            <a:srgbClr val="E97132"/>
          </a:solidFill>
          <a:ln/>
        </p:spPr>
        <p:txBody>
          <a:bodyPr/>
          <a:lstStyle/>
          <a:p>
            <a:endParaRPr lang="lv-LV"/>
          </a:p>
        </p:txBody>
      </p:sp>
      <p:sp>
        <p:nvSpPr>
          <p:cNvPr id="6" name="Marķiera numurs 1"/>
          <p:cNvSpPr txBox="1"/>
          <p:nvPr/>
        </p:nvSpPr>
        <p:spPr>
          <a:xfrm>
            <a:off x="1051560" y="2532888"/>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Risinājums 1"/>
          <p:cNvSpPr txBox="1"/>
          <p:nvPr/>
        </p:nvSpPr>
        <p:spPr>
          <a:xfrm>
            <a:off x="1920240" y="1920240"/>
            <a:ext cx="8595360" cy="1783080"/>
          </a:xfrm>
          <a:prstGeom prst="rect">
            <a:avLst/>
          </a:prstGeom>
          <a:noFill/>
          <a:ln/>
        </p:spPr>
        <p:txBody>
          <a:bodyPr wrap="square" lIns="0" tIns="0" rIns="0" bIns="0" rtlCol="0" anchor="ctr"/>
          <a:lstStyle/>
          <a:p>
            <a:pPr marL="0" indent="0">
              <a:buNone/>
            </a:pPr>
            <a:r>
              <a:rPr lang="en-US" sz="2400" dirty="0">
                <a:solidFill>
                  <a:srgbClr val="FFFFFF"/>
                </a:solidFill>
                <a:latin typeface="Calibri" pitchFamily="34" charset="0"/>
                <a:ea typeface="Calibri" pitchFamily="34" charset="-122"/>
                <a:cs typeface="Calibri" pitchFamily="34" charset="-120"/>
              </a:rPr>
              <a:t>Jāatjauno Ventspils ostas kvalitatīva un saimnieciska attīstība, lai izvairītos no brīvostas faktiskās maksātnespējas.</a:t>
            </a:r>
            <a:endParaRPr lang="en-US" sz="2400" dirty="0"/>
          </a:p>
        </p:txBody>
      </p:sp>
      <p:sp>
        <p:nvSpPr>
          <p:cNvPr id="8" name="Risinājuma kartīte 2"/>
          <p:cNvSpPr/>
          <p:nvPr/>
        </p:nvSpPr>
        <p:spPr>
          <a:xfrm>
            <a:off x="731520" y="3977640"/>
            <a:ext cx="10058400" cy="1783080"/>
          </a:xfrm>
          <a:prstGeom prst="roundRect">
            <a:avLst>
              <a:gd name="adj" fmla="val 6154"/>
            </a:avLst>
          </a:prstGeom>
          <a:solidFill>
            <a:srgbClr val="FFFFFF">
              <a:alpha val="10000"/>
            </a:srgbClr>
          </a:solidFill>
          <a:ln w="12700">
            <a:solidFill>
              <a:srgbClr val="3C5A78"/>
            </a:solidFill>
            <a:prstDash val="solid"/>
          </a:ln>
        </p:spPr>
        <p:txBody>
          <a:bodyPr/>
          <a:lstStyle/>
          <a:p>
            <a:endParaRPr lang="lv-LV"/>
          </a:p>
        </p:txBody>
      </p:sp>
      <p:sp>
        <p:nvSpPr>
          <p:cNvPr id="9" name="Marķieris 2"/>
          <p:cNvSpPr/>
          <p:nvPr/>
        </p:nvSpPr>
        <p:spPr>
          <a:xfrm>
            <a:off x="1051560" y="4590288"/>
            <a:ext cx="548640" cy="548640"/>
          </a:xfrm>
          <a:prstGeom prst="ellipse">
            <a:avLst/>
          </a:prstGeom>
          <a:solidFill>
            <a:srgbClr val="E97132"/>
          </a:solidFill>
          <a:ln/>
        </p:spPr>
        <p:txBody>
          <a:bodyPr/>
          <a:lstStyle/>
          <a:p>
            <a:endParaRPr lang="lv-LV"/>
          </a:p>
        </p:txBody>
      </p:sp>
      <p:sp>
        <p:nvSpPr>
          <p:cNvPr id="10" name="Marķiera numurs 2"/>
          <p:cNvSpPr txBox="1"/>
          <p:nvPr/>
        </p:nvSpPr>
        <p:spPr>
          <a:xfrm>
            <a:off x="1051560" y="4590288"/>
            <a:ext cx="548640" cy="54864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Risinājums 2"/>
          <p:cNvSpPr txBox="1"/>
          <p:nvPr/>
        </p:nvSpPr>
        <p:spPr>
          <a:xfrm>
            <a:off x="1920240" y="3977640"/>
            <a:ext cx="8595360" cy="1783080"/>
          </a:xfrm>
          <a:prstGeom prst="rect">
            <a:avLst/>
          </a:prstGeom>
          <a:noFill/>
          <a:ln/>
        </p:spPr>
        <p:txBody>
          <a:bodyPr wrap="square" lIns="0" tIns="0" rIns="0" bIns="0" rtlCol="0" anchor="ctr"/>
          <a:lstStyle/>
          <a:p>
            <a:pPr marL="0" indent="0">
              <a:buNone/>
            </a:pPr>
            <a:r>
              <a:rPr lang="en-US" sz="2400" dirty="0">
                <a:solidFill>
                  <a:srgbClr val="FFFFFF"/>
                </a:solidFill>
                <a:latin typeface="Calibri" pitchFamily="34" charset="0"/>
                <a:ea typeface="Calibri" pitchFamily="34" charset="-122"/>
                <a:cs typeface="Calibri" pitchFamily="34" charset="-120"/>
              </a:rPr>
              <a:t>Jāatjauno pašvaldības līdzdalība brīvostā.</a:t>
            </a:r>
            <a:endParaRPr lang="en-US" sz="2400" dirty="0"/>
          </a:p>
        </p:txBody>
      </p:sp>
      <p:sp>
        <p:nvSpPr>
          <p:cNvPr id="12" name="Slaida numurs"/>
          <p:cNvSpPr txBox="1"/>
          <p:nvPr/>
        </p:nvSpPr>
        <p:spPr>
          <a:xfrm>
            <a:off x="11064240" y="6382512"/>
            <a:ext cx="548640" cy="274320"/>
          </a:xfrm>
          <a:prstGeom prst="rect">
            <a:avLst/>
          </a:prstGeom>
          <a:noFill/>
          <a:ln/>
        </p:spPr>
        <p:txBody>
          <a:bodyPr wrap="square" lIns="0" tIns="0" rIns="0" bIns="0" rtlCol="0" anchor="ctr"/>
          <a:lstStyle/>
          <a:p>
            <a:pPr marL="0" indent="0" algn="r">
              <a:buNone/>
            </a:pPr>
            <a:r>
              <a:rPr lang="en-US" sz="1000" dirty="0">
                <a:solidFill>
                  <a:srgbClr val="A9C6D8"/>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Virsraksts"/>
          <p:cNvSpPr txBox="1"/>
          <p:nvPr/>
        </p:nvSpPr>
        <p:spPr>
          <a:xfrm>
            <a:off x="548640" y="411480"/>
            <a:ext cx="11064240" cy="914400"/>
          </a:xfrm>
          <a:prstGeom prst="rect">
            <a:avLst/>
          </a:prstGeom>
          <a:noFill/>
          <a:ln/>
        </p:spPr>
        <p:txBody>
          <a:bodyPr wrap="square" lIns="0" tIns="0" rIns="0" bIns="0" rtlCol="0" anchor="t"/>
          <a:lstStyle/>
          <a:p>
            <a:pPr marL="0" indent="0">
              <a:buNone/>
            </a:pPr>
            <a:r>
              <a:rPr lang="en-US" sz="3000" b="1" dirty="0">
                <a:solidFill>
                  <a:srgbClr val="0E2A47"/>
                </a:solidFill>
                <a:latin typeface="Calibri" pitchFamily="34" charset="0"/>
                <a:ea typeface="Calibri" pitchFamily="34" charset="-122"/>
                <a:cs typeface="Calibri" pitchFamily="34" charset="-120"/>
              </a:rPr>
              <a:t>Grozījumi Ostu likumā «iesprūduši»</a:t>
            </a:r>
            <a:endParaRPr lang="en-US" sz="3000" dirty="0"/>
          </a:p>
        </p:txBody>
      </p:sp>
      <p:sp>
        <p:nvSpPr>
          <p:cNvPr id="3" name="Attēlu fons"/>
          <p:cNvSpPr/>
          <p:nvPr/>
        </p:nvSpPr>
        <p:spPr>
          <a:xfrm>
            <a:off x="411480" y="2313386"/>
            <a:ext cx="11338560" cy="3237067"/>
          </a:xfrm>
          <a:prstGeom prst="roundRect">
            <a:avLst>
              <a:gd name="adj" fmla="val 3390"/>
            </a:avLst>
          </a:prstGeom>
          <a:solidFill>
            <a:srgbClr val="F2F5F8"/>
          </a:solidFill>
          <a:ln/>
        </p:spPr>
        <p:txBody>
          <a:bodyPr/>
          <a:lstStyle/>
          <a:p>
            <a:endParaRPr lang="lv-LV"/>
          </a:p>
        </p:txBody>
      </p:sp>
      <p:pic>
        <p:nvPicPr>
          <p:cNvPr id="4" name="Saeimas ekrānuzņēmums 1" descr="Saeimas likumprojekta &quot;Grozījumi Ostu likumā&quot; (Nr. 944/Lp14) virzības ekrānuzņēmums"/>
          <p:cNvPicPr>
            <a:picLocks noChangeAspect="1"/>
          </p:cNvPicPr>
          <p:nvPr/>
        </p:nvPicPr>
        <p:blipFill>
          <a:blip r:embed="rId3"/>
          <a:stretch>
            <a:fillRect/>
          </a:stretch>
        </p:blipFill>
        <p:spPr>
          <a:xfrm>
            <a:off x="548640" y="2541986"/>
            <a:ext cx="5532613" cy="2779867"/>
          </a:xfrm>
          <a:prstGeom prst="rect">
            <a:avLst/>
          </a:prstGeom>
        </p:spPr>
      </p:pic>
      <p:pic>
        <p:nvPicPr>
          <p:cNvPr id="5" name="Saeimas ekrānuzņēmums 2" descr="Saeimas likumprojekta &quot;Grozījumi Ostu likumā&quot; (Nr. 944/Lp14) virzības ekrānuzņēmums"/>
          <p:cNvPicPr>
            <a:picLocks noChangeAspect="1"/>
          </p:cNvPicPr>
          <p:nvPr/>
        </p:nvPicPr>
        <p:blipFill>
          <a:blip r:embed="rId4"/>
          <a:stretch>
            <a:fillRect/>
          </a:stretch>
        </p:blipFill>
        <p:spPr>
          <a:xfrm>
            <a:off x="6081253" y="3198980"/>
            <a:ext cx="5531627" cy="1465881"/>
          </a:xfrm>
          <a:prstGeom prst="rect">
            <a:avLst/>
          </a:prstGeom>
        </p:spPr>
      </p:pic>
      <p:sp>
        <p:nvSpPr>
          <p:cNvPr id="6" name="Pasvītrojums"/>
          <p:cNvSpPr/>
          <p:nvPr/>
        </p:nvSpPr>
        <p:spPr>
          <a:xfrm>
            <a:off x="7885302" y="4165857"/>
            <a:ext cx="3662373" cy="0"/>
          </a:xfrm>
          <a:prstGeom prst="line">
            <a:avLst/>
          </a:prstGeom>
          <a:noFill/>
          <a:ln w="19050">
            <a:solidFill>
              <a:srgbClr val="FF0000"/>
            </a:solidFill>
            <a:prstDash val="solid"/>
          </a:ln>
        </p:spPr>
        <p:txBody>
          <a:bodyPr/>
          <a:lstStyle/>
          <a:p>
            <a:endParaRPr lang="lv-LV"/>
          </a:p>
        </p:txBody>
      </p:sp>
      <p:sp>
        <p:nvSpPr>
          <p:cNvPr id="25" name="Slide Number Placeholder 0"/>
          <p:cNvSpPr>
            <a:spLocks noGrp="1"/>
          </p:cNvSpPr>
          <p:nvPr>
            <p:ph type="sldNum" sz="quarter" idx="4294967295"/>
          </p:nvPr>
        </p:nvSpPr>
        <p:spPr>
          <a:xfrm>
            <a:off x="11064240" y="6382512"/>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A96A3"/>
                </a:solidFill>
              </a:defRPr>
            </a:lvl1pPr>
          </a:lstStyle>
          <a:p>
            <a:pPr algn="r"/>
            <a:fld id="{F7021451-1387-4CA6-816F-3879F97B5CBC}" type="slidenum">
              <a:rPr lang="en-US" b="0"/>
              <a:t>14</a:t>
            </a:fld>
            <a:endParaRPr lang="en-US"/>
          </a:p>
        </p:txBody>
      </p:sp>
    </p:spTree>
  </p:cSld>
  <p:clrMapOvr>
    <a:masterClrMapping/>
  </p:clrMapOvr>
</p:sld>
</file>

<file path=ppt/theme/theme1.xml><?xml version="1.0" encoding="utf-8"?>
<a:theme xmlns:a="http://schemas.openxmlformats.org/drawingml/2006/main" name="Ventspils osta">
  <a:themeElements>
    <a:clrScheme name="Ventspils osta">
      <a:dk1>
        <a:srgbClr val="1E2A36"/>
      </a:dk1>
      <a:lt1>
        <a:srgbClr val="FFFFFF"/>
      </a:lt1>
      <a:dk2>
        <a:srgbClr val="0E2A47"/>
      </a:dk2>
      <a:lt2>
        <a:srgbClr val="F2F5F8"/>
      </a:lt2>
      <a:accent1>
        <a:srgbClr val="15607F"/>
      </a:accent1>
      <a:accent2>
        <a:srgbClr val="E97132"/>
      </a:accent2>
      <a:accent3>
        <a:srgbClr val="2E8B57"/>
      </a:accent3>
      <a:accent4>
        <a:srgbClr val="C0392B"/>
      </a:accent4>
      <a:accent5>
        <a:srgbClr val="6B7C8F"/>
      </a:accent5>
      <a:accent6>
        <a:srgbClr val="A9C6D8"/>
      </a:accent6>
      <a:hlink>
        <a:srgbClr val="15607F"/>
      </a:hlink>
      <a:folHlink>
        <a:srgbClr val="6B7C8F"/>
      </a:folHlink>
    </a:clrScheme>
    <a:fontScheme name="Ventspils osta">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1325</Words>
  <Application>Microsoft Office PowerPoint</Application>
  <PresentationFormat>Platekrāna</PresentationFormat>
  <Paragraphs>198</Paragraphs>
  <Slides>14</Slides>
  <Notes>14</Notes>
  <HiddenSlides>0</HiddenSlides>
  <MMClips>0</MMClips>
  <ScaleCrop>false</ScaleCrop>
  <HeadingPairs>
    <vt:vector size="6" baseType="variant">
      <vt:variant>
        <vt:lpstr>Lietotie fonti</vt:lpstr>
      </vt:variant>
      <vt:variant>
        <vt:i4>2</vt:i4>
      </vt:variant>
      <vt:variant>
        <vt:lpstr>Dizains</vt:lpstr>
      </vt:variant>
      <vt:variant>
        <vt:i4>1</vt:i4>
      </vt:variant>
      <vt:variant>
        <vt:lpstr>Slaidu virsraksti</vt:lpstr>
      </vt:variant>
      <vt:variant>
        <vt:i4>14</vt:i4>
      </vt:variant>
    </vt:vector>
  </HeadingPairs>
  <TitlesOfParts>
    <vt:vector size="17" baseType="lpstr">
      <vt:lpstr>Arial</vt:lpstr>
      <vt:lpstr>Calibri</vt:lpstr>
      <vt:lpstr>Ventspils osta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lpstr>PowerPoint prezentācija</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Ventspils brīvosta skaitļos un datos</dc:title>
  <dc:subject>PptxGenJS Presentation</dc:subject>
  <dc:creator>PptxGenJS</dc:creator>
  <cp:lastModifiedBy>Dace Zērne</cp:lastModifiedBy>
  <cp:revision>1</cp:revision>
  <dcterms:created xsi:type="dcterms:W3CDTF">2026-10-20T11:27:47Z</dcterms:created>
  <dcterms:modified xsi:type="dcterms:W3CDTF">2026-10-20T11:29:55Z</dcterms:modified>
</cp:coreProperties>
</file>